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9" r:id="rId5"/>
    <p:sldId id="536" r:id="rId6"/>
    <p:sldId id="546" r:id="rId7"/>
    <p:sldId id="547" r:id="rId8"/>
    <p:sldId id="549" r:id="rId9"/>
    <p:sldId id="557" r:id="rId10"/>
    <p:sldId id="556" r:id="rId11"/>
    <p:sldId id="558" r:id="rId12"/>
    <p:sldId id="555" r:id="rId13"/>
    <p:sldId id="559" r:id="rId14"/>
    <p:sldId id="554" r:id="rId15"/>
    <p:sldId id="256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sset Aurore" initials="GA" lastIdx="4" clrIdx="0">
    <p:extLst>
      <p:ext uri="{19B8F6BF-5375-455C-9EA6-DF929625EA0E}">
        <p15:presenceInfo xmlns:p15="http://schemas.microsoft.com/office/powerpoint/2012/main" userId="S-1-5-21-2000478354-562591055-1801674531-5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CA7"/>
    <a:srgbClr val="6F492B"/>
    <a:srgbClr val="8C6D55"/>
    <a:srgbClr val="EEC109"/>
    <a:srgbClr val="84C3DF"/>
    <a:srgbClr val="788DC2"/>
    <a:srgbClr val="4F6095"/>
    <a:srgbClr val="23387B"/>
    <a:srgbClr val="B7A495"/>
    <a:srgbClr val="95B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4660"/>
  </p:normalViewPr>
  <p:slideViewPr>
    <p:cSldViewPr snapToGrid="0">
      <p:cViewPr varScale="1">
        <p:scale>
          <a:sx n="28" d="100"/>
          <a:sy n="28" d="100"/>
        </p:scale>
        <p:origin x="1154" y="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20D4B-84B4-4A92-81E0-DCFAABCDFE6D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1574-EA91-4DFA-9492-085746A7E8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682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7EF57-853F-4B61-9750-2097508291A6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77830-77A7-4E7B-8CB3-33B513035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4" r="28531"/>
          <a:stretch/>
        </p:blipFill>
        <p:spPr>
          <a:xfrm>
            <a:off x="3365501" y="0"/>
            <a:ext cx="5778500" cy="411761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739746" y="3860356"/>
            <a:ext cx="7886700" cy="1325563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833560" y="5325605"/>
            <a:ext cx="5476875" cy="5381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fr-FR" sz="1954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Sous-titre : cliquez</a:t>
            </a:r>
            <a:r>
              <a:rPr lang="fr-FR" sz="1954" baseline="0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 et modifiez</a:t>
            </a:r>
            <a:endParaRPr lang="fr-FR" sz="1954" dirty="0">
              <a:solidFill>
                <a:srgbClr val="3D5A9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64" y="5863761"/>
            <a:ext cx="877864" cy="8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381499" y="924772"/>
            <a:ext cx="381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05" y="1504282"/>
            <a:ext cx="1169476" cy="1182364"/>
          </a:xfrm>
          <a:prstGeom prst="rect">
            <a:avLst/>
          </a:prstGeom>
        </p:spPr>
      </p:pic>
      <p:sp>
        <p:nvSpPr>
          <p:cNvPr id="13" name="Espace réservé pour une image  31"/>
          <p:cNvSpPr>
            <a:spLocks noGrp="1"/>
          </p:cNvSpPr>
          <p:nvPr>
            <p:ph type="pic" sz="quarter" idx="38"/>
          </p:nvPr>
        </p:nvSpPr>
        <p:spPr>
          <a:xfrm>
            <a:off x="6554983" y="1632930"/>
            <a:ext cx="925068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87" y="1504282"/>
            <a:ext cx="1169476" cy="1182364"/>
          </a:xfrm>
          <a:prstGeom prst="rect">
            <a:avLst/>
          </a:prstGeom>
        </p:spPr>
      </p:pic>
      <p:sp>
        <p:nvSpPr>
          <p:cNvPr id="16" name="Espace réservé pour une image  31"/>
          <p:cNvSpPr>
            <a:spLocks noGrp="1"/>
          </p:cNvSpPr>
          <p:nvPr>
            <p:ph type="pic" sz="quarter" idx="37"/>
          </p:nvPr>
        </p:nvSpPr>
        <p:spPr>
          <a:xfrm>
            <a:off x="3918965" y="1632930"/>
            <a:ext cx="925068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21" y="1504282"/>
            <a:ext cx="1169476" cy="1182364"/>
          </a:xfrm>
          <a:prstGeom prst="rect">
            <a:avLst/>
          </a:prstGeom>
        </p:spPr>
      </p:pic>
      <p:sp>
        <p:nvSpPr>
          <p:cNvPr id="18" name="Espace réservé pour une image  31"/>
          <p:cNvSpPr>
            <a:spLocks noGrp="1"/>
          </p:cNvSpPr>
          <p:nvPr>
            <p:ph type="pic" sz="quarter" idx="28"/>
          </p:nvPr>
        </p:nvSpPr>
        <p:spPr>
          <a:xfrm>
            <a:off x="1275599" y="1632930"/>
            <a:ext cx="925068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18921" y="2815977"/>
            <a:ext cx="2556933" cy="261937"/>
          </a:xfrm>
        </p:spPr>
        <p:txBody>
          <a:bodyPr anchor="t">
            <a:no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0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3095629" y="2809941"/>
            <a:ext cx="2556933" cy="261937"/>
          </a:xfrm>
        </p:spPr>
        <p:txBody>
          <a:bodyPr anchor="t">
            <a:no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1" name="Espace réservé du texte 14"/>
          <p:cNvSpPr>
            <a:spLocks noGrp="1"/>
          </p:cNvSpPr>
          <p:nvPr>
            <p:ph type="body" sz="quarter" idx="25" hasCustomPrompt="1"/>
          </p:nvPr>
        </p:nvSpPr>
        <p:spPr>
          <a:xfrm>
            <a:off x="1786364" y="2003951"/>
            <a:ext cx="1267079" cy="611850"/>
          </a:xfrm>
        </p:spPr>
        <p:txBody>
          <a:bodyPr anchor="t">
            <a:noAutofit/>
          </a:bodyPr>
          <a:lstStyle>
            <a:lvl1pPr algn="ctr">
              <a:defRPr sz="4000" b="0">
                <a:solidFill>
                  <a:srgbClr val="84C3DF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000</a:t>
            </a:r>
          </a:p>
        </p:txBody>
      </p:sp>
      <p:sp>
        <p:nvSpPr>
          <p:cNvPr id="22" name="Espace réservé du texte 14"/>
          <p:cNvSpPr>
            <a:spLocks noGrp="1"/>
          </p:cNvSpPr>
          <p:nvPr>
            <p:ph type="body" sz="quarter" idx="30" hasCustomPrompt="1"/>
          </p:nvPr>
        </p:nvSpPr>
        <p:spPr>
          <a:xfrm>
            <a:off x="4405924" y="2003951"/>
            <a:ext cx="1267079" cy="611850"/>
          </a:xfrm>
        </p:spPr>
        <p:txBody>
          <a:bodyPr anchor="t">
            <a:noAutofit/>
          </a:bodyPr>
          <a:lstStyle>
            <a:lvl1pPr algn="ctr">
              <a:defRPr sz="4000" b="0">
                <a:solidFill>
                  <a:srgbClr val="84C3DF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000</a:t>
            </a:r>
          </a:p>
        </p:txBody>
      </p:sp>
      <p:sp>
        <p:nvSpPr>
          <p:cNvPr id="23" name="Espace réservé du texte 14"/>
          <p:cNvSpPr>
            <a:spLocks noGrp="1"/>
          </p:cNvSpPr>
          <p:nvPr>
            <p:ph type="body" sz="quarter" idx="32" hasCustomPrompt="1"/>
          </p:nvPr>
        </p:nvSpPr>
        <p:spPr>
          <a:xfrm>
            <a:off x="7066539" y="2003951"/>
            <a:ext cx="1267079" cy="611850"/>
          </a:xfrm>
        </p:spPr>
        <p:txBody>
          <a:bodyPr anchor="t">
            <a:noAutofit/>
          </a:bodyPr>
          <a:lstStyle>
            <a:lvl1pPr algn="ctr">
              <a:defRPr sz="4000" b="0">
                <a:solidFill>
                  <a:srgbClr val="84C3DF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000</a:t>
            </a:r>
          </a:p>
        </p:txBody>
      </p:sp>
      <p:sp>
        <p:nvSpPr>
          <p:cNvPr id="24" name="Espace réservé du texte 14"/>
          <p:cNvSpPr>
            <a:spLocks noGrp="1"/>
          </p:cNvSpPr>
          <p:nvPr>
            <p:ph type="body" sz="quarter" idx="35" hasCustomPrompt="1"/>
          </p:nvPr>
        </p:nvSpPr>
        <p:spPr>
          <a:xfrm>
            <a:off x="5833773" y="2809941"/>
            <a:ext cx="2556933" cy="261937"/>
          </a:xfrm>
        </p:spPr>
        <p:txBody>
          <a:bodyPr anchor="t"/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39"/>
          </p:nvPr>
        </p:nvSpPr>
        <p:spPr>
          <a:xfrm>
            <a:off x="418391" y="3100618"/>
            <a:ext cx="2557463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40"/>
          </p:nvPr>
        </p:nvSpPr>
        <p:spPr>
          <a:xfrm>
            <a:off x="3095629" y="3071723"/>
            <a:ext cx="2557463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41"/>
          </p:nvPr>
        </p:nvSpPr>
        <p:spPr>
          <a:xfrm>
            <a:off x="5833773" y="3071723"/>
            <a:ext cx="2557463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967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381499" y="924772"/>
            <a:ext cx="381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pour une image  31"/>
          <p:cNvSpPr>
            <a:spLocks noGrp="1"/>
          </p:cNvSpPr>
          <p:nvPr>
            <p:ph type="pic" sz="quarter" idx="38"/>
          </p:nvPr>
        </p:nvSpPr>
        <p:spPr>
          <a:xfrm>
            <a:off x="6695660" y="1466698"/>
            <a:ext cx="925068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29" name="Espace réservé pour une image  31"/>
          <p:cNvSpPr>
            <a:spLocks noGrp="1"/>
          </p:cNvSpPr>
          <p:nvPr>
            <p:ph type="pic" sz="quarter" idx="37"/>
          </p:nvPr>
        </p:nvSpPr>
        <p:spPr>
          <a:xfrm>
            <a:off x="4094810" y="1466698"/>
            <a:ext cx="925068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30" name="Espace réservé pour une image  31"/>
          <p:cNvSpPr>
            <a:spLocks noGrp="1"/>
          </p:cNvSpPr>
          <p:nvPr>
            <p:ph type="pic" sz="quarter" idx="28"/>
          </p:nvPr>
        </p:nvSpPr>
        <p:spPr>
          <a:xfrm>
            <a:off x="1416276" y="1466698"/>
            <a:ext cx="925068" cy="925068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>
                <a:noFill/>
              </a:defRPr>
            </a:lvl1pPr>
          </a:lstStyle>
          <a:p>
            <a:endParaRPr lang="fr-FR" dirty="0"/>
          </a:p>
        </p:txBody>
      </p:sp>
      <p:sp>
        <p:nvSpPr>
          <p:cNvPr id="31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559598" y="2649745"/>
            <a:ext cx="2556933" cy="261937"/>
          </a:xfrm>
        </p:spPr>
        <p:txBody>
          <a:bodyPr anchor="t">
            <a:no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3271474" y="2643709"/>
            <a:ext cx="2556933" cy="261937"/>
          </a:xfrm>
        </p:spPr>
        <p:txBody>
          <a:bodyPr anchor="t">
            <a:no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14"/>
          <p:cNvSpPr>
            <a:spLocks noGrp="1"/>
          </p:cNvSpPr>
          <p:nvPr>
            <p:ph type="body" sz="quarter" idx="35" hasCustomPrompt="1"/>
          </p:nvPr>
        </p:nvSpPr>
        <p:spPr>
          <a:xfrm>
            <a:off x="5981588" y="2643709"/>
            <a:ext cx="2556933" cy="261937"/>
          </a:xfrm>
        </p:spPr>
        <p:txBody>
          <a:bodyPr anchor="t">
            <a:noAutofit/>
          </a:bodyPr>
          <a:lstStyle>
            <a:lvl1pPr algn="ctr">
              <a:defRPr sz="1600" b="1">
                <a:solidFill>
                  <a:schemeClr val="accent1"/>
                </a:solidFill>
              </a:defRPr>
            </a:lvl1pPr>
            <a:lvl2pPr algn="ctr">
              <a:defRPr sz="1400"/>
            </a:lvl2pPr>
            <a:lvl4pPr algn="ctr">
              <a:lnSpc>
                <a:spcPct val="25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4"/>
          <p:cNvSpPr>
            <a:spLocks noGrp="1"/>
          </p:cNvSpPr>
          <p:nvPr>
            <p:ph type="body" sz="quarter" idx="39"/>
          </p:nvPr>
        </p:nvSpPr>
        <p:spPr>
          <a:xfrm>
            <a:off x="559777" y="2905491"/>
            <a:ext cx="2557463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5" name="Espace réservé du texte 4"/>
          <p:cNvSpPr>
            <a:spLocks noGrp="1"/>
          </p:cNvSpPr>
          <p:nvPr>
            <p:ph type="body" sz="quarter" idx="40"/>
          </p:nvPr>
        </p:nvSpPr>
        <p:spPr>
          <a:xfrm>
            <a:off x="3278612" y="2905491"/>
            <a:ext cx="2557463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6" name="Espace réservé du texte 4"/>
          <p:cNvSpPr>
            <a:spLocks noGrp="1"/>
          </p:cNvSpPr>
          <p:nvPr>
            <p:ph type="body" sz="quarter" idx="41"/>
          </p:nvPr>
        </p:nvSpPr>
        <p:spPr>
          <a:xfrm>
            <a:off x="5981588" y="2905491"/>
            <a:ext cx="2557463" cy="23812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7" name="Ellipse 36"/>
          <p:cNvSpPr/>
          <p:nvPr userDrawn="1"/>
        </p:nvSpPr>
        <p:spPr>
          <a:xfrm>
            <a:off x="3951729" y="1323618"/>
            <a:ext cx="1211227" cy="1211227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 userDrawn="1"/>
        </p:nvSpPr>
        <p:spPr>
          <a:xfrm>
            <a:off x="1280542" y="1323617"/>
            <a:ext cx="1211227" cy="1211227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 userDrawn="1"/>
        </p:nvSpPr>
        <p:spPr>
          <a:xfrm>
            <a:off x="6552580" y="1323618"/>
            <a:ext cx="1211227" cy="1211227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88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es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17" y="5256162"/>
            <a:ext cx="884754" cy="8847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73" y="5261662"/>
            <a:ext cx="884754" cy="8847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8" y="1657235"/>
            <a:ext cx="1694688" cy="16946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73" y="1657235"/>
            <a:ext cx="1694688" cy="169468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34" y="1657235"/>
            <a:ext cx="1694688" cy="169468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95" y="1657235"/>
            <a:ext cx="1694688" cy="169468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35" y="3351923"/>
            <a:ext cx="1694688" cy="169468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74" y="3351923"/>
            <a:ext cx="1694688" cy="169468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28" y="3351923"/>
            <a:ext cx="1694688" cy="169468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6" y="5246678"/>
            <a:ext cx="909222" cy="90922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62" y="5252179"/>
            <a:ext cx="892720" cy="89272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57" y="3351923"/>
            <a:ext cx="1694688" cy="169468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grpSp>
        <p:nvGrpSpPr>
          <p:cNvPr id="26" name="Groupe 25"/>
          <p:cNvGrpSpPr/>
          <p:nvPr userDrawn="1"/>
        </p:nvGrpSpPr>
        <p:grpSpPr>
          <a:xfrm>
            <a:off x="6395606" y="580056"/>
            <a:ext cx="710093" cy="710093"/>
            <a:chOff x="-1533522" y="2349719"/>
            <a:chExt cx="710093" cy="710093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33522" y="2349719"/>
              <a:ext cx="710093" cy="710093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-1329961" y="2579468"/>
              <a:ext cx="3690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FFC000"/>
                  </a:solidFill>
                </a:rPr>
                <a:t>AG</a:t>
              </a:r>
            </a:p>
          </p:txBody>
        </p:sp>
      </p:grpSp>
      <p:grpSp>
        <p:nvGrpSpPr>
          <p:cNvPr id="29" name="Groupe 28"/>
          <p:cNvGrpSpPr/>
          <p:nvPr userDrawn="1"/>
        </p:nvGrpSpPr>
        <p:grpSpPr>
          <a:xfrm>
            <a:off x="5537434" y="580949"/>
            <a:ext cx="709200" cy="709200"/>
            <a:chOff x="626638" y="2507736"/>
            <a:chExt cx="709200" cy="709200"/>
          </a:xfrm>
        </p:grpSpPr>
        <p:pic>
          <p:nvPicPr>
            <p:cNvPr id="30" name="Image 2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38" y="2507736"/>
              <a:ext cx="709200" cy="709200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 userDrawn="1"/>
          </p:nvSpPr>
          <p:spPr>
            <a:xfrm>
              <a:off x="829530" y="2725577"/>
              <a:ext cx="3690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rgbClr val="3E5CA7"/>
                  </a:solidFill>
                </a:rPr>
                <a:t>AG</a:t>
              </a:r>
            </a:p>
          </p:txBody>
        </p:sp>
      </p:grpSp>
      <p:grpSp>
        <p:nvGrpSpPr>
          <p:cNvPr id="32" name="Groupe 31"/>
          <p:cNvGrpSpPr/>
          <p:nvPr userDrawn="1"/>
        </p:nvGrpSpPr>
        <p:grpSpPr>
          <a:xfrm>
            <a:off x="4679262" y="580949"/>
            <a:ext cx="709200" cy="709200"/>
            <a:chOff x="604974" y="1891003"/>
            <a:chExt cx="709200" cy="709200"/>
          </a:xfrm>
        </p:grpSpPr>
        <p:pic>
          <p:nvPicPr>
            <p:cNvPr id="33" name="Image 32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74" y="1891003"/>
              <a:ext cx="709200" cy="709200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 userDrawn="1"/>
          </p:nvSpPr>
          <p:spPr>
            <a:xfrm>
              <a:off x="791378" y="2128639"/>
              <a:ext cx="3690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accent5"/>
                  </a:solidFill>
                </a:rPr>
                <a:t>AG</a:t>
              </a:r>
            </a:p>
          </p:txBody>
        </p:sp>
      </p:grpSp>
      <p:sp>
        <p:nvSpPr>
          <p:cNvPr id="35" name="ZoneTexte 34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Icônes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9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u Po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8"/>
          <p:cNvSpPr>
            <a:spLocks noGrp="1"/>
          </p:cNvSpPr>
          <p:nvPr>
            <p:ph type="title" hasCustomPrompt="1"/>
          </p:nvPr>
        </p:nvSpPr>
        <p:spPr>
          <a:xfrm>
            <a:off x="0" y="3299834"/>
            <a:ext cx="3727938" cy="1325563"/>
          </a:xfrm>
        </p:spPr>
        <p:txBody>
          <a:bodyPr>
            <a:noAutofit/>
          </a:bodyPr>
          <a:lstStyle>
            <a:lvl1pPr algn="ctr">
              <a:defRPr sz="2800" b="0" baseline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Eau Potable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09" y="5000265"/>
            <a:ext cx="790732" cy="724144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1891251" y="4625397"/>
            <a:ext cx="255824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EAU POTABLE-2 - ISO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04" y="2047164"/>
            <a:ext cx="4031556" cy="26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ainissement collec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8"/>
          <p:cNvSpPr>
            <a:spLocks noGrp="1"/>
          </p:cNvSpPr>
          <p:nvPr>
            <p:ph type="title" hasCustomPrompt="1"/>
          </p:nvPr>
        </p:nvSpPr>
        <p:spPr>
          <a:xfrm>
            <a:off x="-1" y="3306610"/>
            <a:ext cx="3736731" cy="1325563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F49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rgbClr val="6F492B"/>
                </a:solidFill>
              </a:rPr>
              <a:t>Assainissement </a:t>
            </a:r>
            <a:br>
              <a:rPr lang="fr-FR" dirty="0">
                <a:solidFill>
                  <a:srgbClr val="6F492B"/>
                </a:solidFill>
              </a:rPr>
            </a:br>
            <a:r>
              <a:rPr lang="fr-FR" dirty="0">
                <a:solidFill>
                  <a:srgbClr val="6F492B"/>
                </a:solidFill>
              </a:rPr>
              <a:t>Collectif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09" y="5000265"/>
            <a:ext cx="790732" cy="724144"/>
          </a:xfrm>
          <a:prstGeom prst="rect">
            <a:avLst/>
          </a:prstGeom>
        </p:spPr>
      </p:pic>
      <p:pic>
        <p:nvPicPr>
          <p:cNvPr id="5" name="Image 4" descr="ASSAINISSEMENT COLLECTIF - ISO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44" y="2098707"/>
            <a:ext cx="4029372" cy="2687764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1891251" y="4625397"/>
            <a:ext cx="255824" cy="0"/>
          </a:xfrm>
          <a:prstGeom prst="line">
            <a:avLst/>
          </a:prstGeom>
          <a:ln w="34925">
            <a:solidFill>
              <a:srgbClr val="6F4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0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ainissement non collec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8"/>
          <p:cNvSpPr>
            <a:spLocks noGrp="1"/>
          </p:cNvSpPr>
          <p:nvPr>
            <p:ph type="title" hasCustomPrompt="1"/>
          </p:nvPr>
        </p:nvSpPr>
        <p:spPr>
          <a:xfrm>
            <a:off x="-1" y="3306610"/>
            <a:ext cx="3736731" cy="1325563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F49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rgbClr val="6F492B"/>
                </a:solidFill>
              </a:rPr>
              <a:t>Assainissement </a:t>
            </a:r>
            <a:br>
              <a:rPr lang="fr-FR" dirty="0">
                <a:solidFill>
                  <a:srgbClr val="6F492B"/>
                </a:solidFill>
              </a:rPr>
            </a:br>
            <a:r>
              <a:rPr lang="fr-FR" dirty="0">
                <a:solidFill>
                  <a:srgbClr val="6F492B"/>
                </a:solidFill>
              </a:rPr>
              <a:t>Non Collectif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09" y="5000265"/>
            <a:ext cx="790732" cy="724144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1891251" y="4625397"/>
            <a:ext cx="255824" cy="0"/>
          </a:xfrm>
          <a:prstGeom prst="line">
            <a:avLst/>
          </a:prstGeom>
          <a:ln w="34925">
            <a:solidFill>
              <a:srgbClr val="6F4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ASSAINISSEMENT NON COLLECTIF - ISO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70" y="2252820"/>
            <a:ext cx="4029372" cy="26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ainiss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6F49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Assainissement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34108" y="1461331"/>
            <a:ext cx="8528538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381499" y="924772"/>
            <a:ext cx="381000" cy="0"/>
          </a:xfrm>
          <a:prstGeom prst="line">
            <a:avLst/>
          </a:prstGeom>
          <a:ln w="34925">
            <a:solidFill>
              <a:srgbClr val="8C6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40" y="5635796"/>
            <a:ext cx="1908115" cy="16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97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ainiss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4659922" y="0"/>
            <a:ext cx="4484078" cy="6858000"/>
          </a:xfrm>
        </p:spPr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108" y="133214"/>
            <a:ext cx="4047391" cy="966369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8C6D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Assainissement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34108" y="1461331"/>
            <a:ext cx="4047391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209799" y="1099583"/>
            <a:ext cx="381000" cy="0"/>
          </a:xfrm>
          <a:prstGeom prst="line">
            <a:avLst/>
          </a:prstGeom>
          <a:ln w="34925">
            <a:solidFill>
              <a:srgbClr val="8C6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40" y="5635796"/>
            <a:ext cx="1908115" cy="16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07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ainissement : 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8C6D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Assainissement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442546" y="817685"/>
            <a:ext cx="381000" cy="0"/>
          </a:xfrm>
          <a:prstGeom prst="line">
            <a:avLst/>
          </a:prstGeom>
          <a:ln w="34925">
            <a:solidFill>
              <a:srgbClr val="6F49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040" y="5635796"/>
            <a:ext cx="1908115" cy="16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67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AP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8"/>
          <p:cNvSpPr>
            <a:spLocks noGrp="1"/>
          </p:cNvSpPr>
          <p:nvPr>
            <p:ph type="title" hasCustomPrompt="1"/>
          </p:nvPr>
        </p:nvSpPr>
        <p:spPr>
          <a:xfrm>
            <a:off x="0" y="3299834"/>
            <a:ext cx="3727938" cy="1325563"/>
          </a:xfrm>
        </p:spPr>
        <p:txBody>
          <a:bodyPr>
            <a:noAutofit/>
          </a:bodyPr>
          <a:lstStyle>
            <a:lvl1pPr algn="ctr">
              <a:defRPr sz="2800" b="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err="1"/>
              <a:t>GeMAPI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09" y="5000265"/>
            <a:ext cx="790732" cy="724144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1891251" y="4625397"/>
            <a:ext cx="255824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MILIEUX AQUATIQUES - ISO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94" y="2252820"/>
            <a:ext cx="4029372" cy="26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865" y="2001598"/>
            <a:ext cx="2857500" cy="3546701"/>
          </a:xfrm>
        </p:spPr>
        <p:txBody>
          <a:bodyPr>
            <a:noAutofit/>
          </a:bodyPr>
          <a:lstStyle>
            <a:lvl1pPr marL="342900" indent="-342900">
              <a:buClr>
                <a:schemeClr val="tx1"/>
              </a:buClr>
              <a:buSzPct val="70000"/>
              <a:buFont typeface="+mj-lt"/>
              <a:buAutoNum type="arabicPeriod"/>
              <a:defRPr sz="1800" b="0" kern="2000" baseline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aseline="0"/>
            </a:lvl2pPr>
          </a:lstStyle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9F780847-3286-4BF0-8A19-02BFACC5D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7865" y="501649"/>
            <a:ext cx="6931478" cy="1305606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3E5C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5007836" y="3179365"/>
            <a:ext cx="313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46" y="685839"/>
            <a:ext cx="958324" cy="9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55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émoustic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err="1"/>
              <a:t>GeMAPI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34108" y="1461331"/>
            <a:ext cx="8528538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381499" y="924772"/>
            <a:ext cx="381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5" y="5608926"/>
            <a:ext cx="1968283" cy="1685173"/>
          </a:xfrm>
          <a:prstGeom prst="rect">
            <a:avLst/>
          </a:prstGeom>
          <a:blipFill dpi="0" rotWithShape="1">
            <a:blip r:embed="rId3">
              <a:alphaModFix amt="34000"/>
              <a:lum bright="70000" contrast="-7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374598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AP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4659922" y="0"/>
            <a:ext cx="4484078" cy="6858000"/>
          </a:xfrm>
        </p:spPr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108" y="133214"/>
            <a:ext cx="4047391" cy="966369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err="1"/>
              <a:t>GeMAPI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34108" y="1461331"/>
            <a:ext cx="4047391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209799" y="1099583"/>
            <a:ext cx="381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5" y="5608926"/>
            <a:ext cx="1968283" cy="1685173"/>
          </a:xfrm>
          <a:prstGeom prst="rect">
            <a:avLst/>
          </a:prstGeom>
          <a:blipFill dpi="0" rotWithShape="1">
            <a:blip r:embed="rId3">
              <a:alphaModFix amt="34000"/>
              <a:lum bright="70000" contrast="-7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59413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API : 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err="1"/>
              <a:t>GeMAPI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442546" y="817685"/>
            <a:ext cx="381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5" y="5608926"/>
            <a:ext cx="1968283" cy="1685173"/>
          </a:xfrm>
          <a:prstGeom prst="rect">
            <a:avLst/>
          </a:prstGeom>
          <a:blipFill dpi="0" rotWithShape="1">
            <a:blip r:embed="rId3">
              <a:alphaModFix amt="34000"/>
              <a:lum bright="70000" contrast="-7000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14106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ustic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8"/>
          <p:cNvSpPr>
            <a:spLocks noGrp="1"/>
          </p:cNvSpPr>
          <p:nvPr>
            <p:ph type="title" hasCustomPrompt="1"/>
          </p:nvPr>
        </p:nvSpPr>
        <p:spPr>
          <a:xfrm>
            <a:off x="0" y="3299834"/>
            <a:ext cx="3727938" cy="1325563"/>
          </a:xfrm>
        </p:spPr>
        <p:txBody>
          <a:bodyPr>
            <a:noAutofit/>
          </a:bodyPr>
          <a:lstStyle>
            <a:lvl1pPr algn="ctr">
              <a:defRPr sz="2800" b="0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Démoustication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09" y="5000265"/>
            <a:ext cx="790732" cy="724144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1891251" y="4625397"/>
            <a:ext cx="255824" cy="0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DEMOUSTICATION - ISO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27" y="2242546"/>
            <a:ext cx="3986185" cy="26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moustic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Démoustication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34108" y="1461331"/>
            <a:ext cx="8528538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381499" y="924772"/>
            <a:ext cx="381000" cy="0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-1036800" y="4863600"/>
            <a:ext cx="2912400" cy="29124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594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moustic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4659922" y="0"/>
            <a:ext cx="4484078" cy="6858000"/>
          </a:xfrm>
        </p:spPr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108" y="133214"/>
            <a:ext cx="4047391" cy="966369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Démoustication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34108" y="1461331"/>
            <a:ext cx="4047391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209799" y="1099583"/>
            <a:ext cx="381000" cy="0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-1036800" y="4863600"/>
            <a:ext cx="2912400" cy="29124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953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moustication : 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Démoustication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442546" y="817685"/>
            <a:ext cx="381000" cy="0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-1036800" y="4863600"/>
            <a:ext cx="2912400" cy="29124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9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eu">
    <p:bg>
      <p:bgPr>
        <a:solidFill>
          <a:srgbClr val="3E5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49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page du document - SDDEA et sa Régie">
    <p:bg>
      <p:bgPr>
        <a:solidFill>
          <a:srgbClr val="3E5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1325032" y="4710080"/>
            <a:ext cx="6493932" cy="6314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400" b="0" i="1" u="none" strike="noStrike" kern="1200" spc="293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LA GESTION INTÉGRÉE DU CYCLE DE L’EAU</a:t>
            </a:r>
            <a:endParaRPr lang="fr-FR" sz="1400" b="0" i="1" u="none" spc="293" baseline="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375547" y="5508732"/>
            <a:ext cx="381000" cy="0"/>
          </a:xfrm>
          <a:prstGeom prst="line">
            <a:avLst/>
          </a:prstGeom>
          <a:ln w="34925">
            <a:solidFill>
              <a:srgbClr val="F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7729" y="5679986"/>
            <a:ext cx="8436636" cy="1074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SYNDICAT MIXTE DE L’EAU, DE L’ASSAINISSEMENT COLLECTIF, DE L’ASSAINISSEMENT NON</a:t>
            </a:r>
            <a:r>
              <a:rPr lang="fr-FR" sz="1368" b="0" i="0" u="none" strike="noStrike" kern="120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COLLECTIF,</a:t>
            </a:r>
            <a:b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DES MILIEUX AQUATIQUES ET DE LA DÉMOUSTICATION (SDDEA) ET SA RÉGIE </a:t>
            </a:r>
            <a:r>
              <a:rPr lang="fr-FR" sz="1368" b="0" i="0" u="none" strike="noStrike" kern="120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endParaRPr lang="fr-FR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endParaRPr lang="fr-FR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Cité administrative des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Vassaules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22, rue Grégoire-Pierre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Herluison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C.S. 23076 - 10 012 Troyes </a:t>
            </a:r>
            <a:r>
              <a:rPr lang="en-US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Cedex</a:t>
            </a:r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it-IT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Tél</a:t>
            </a:r>
            <a:r>
              <a:rPr lang="it-IT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. : 03 25 83 27 27  www.sddea.fr  E-mail : sddea@sddea.fr</a:t>
            </a:r>
            <a:endParaRPr lang="fr-FR" sz="136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4" r="28531"/>
          <a:stretch/>
        </p:blipFill>
        <p:spPr>
          <a:xfrm>
            <a:off x="3365500" y="0"/>
            <a:ext cx="5778500" cy="40226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0" y="2985017"/>
            <a:ext cx="1110657" cy="15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24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rnière page du document - Régie du SDDEA">
    <p:bg>
      <p:bgPr>
        <a:solidFill>
          <a:srgbClr val="3E5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1325032" y="4710080"/>
            <a:ext cx="6493932" cy="6314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400" b="0" i="1" u="none" strike="noStrike" kern="1200" spc="293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LA GESTION INTÉGRÉE DU CYCLE DE L’EAU</a:t>
            </a:r>
            <a:endParaRPr lang="fr-FR" sz="1400" b="0" i="1" u="none" spc="293" baseline="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375547" y="5508732"/>
            <a:ext cx="381000" cy="0"/>
          </a:xfrm>
          <a:prstGeom prst="line">
            <a:avLst/>
          </a:prstGeom>
          <a:ln w="34925">
            <a:solidFill>
              <a:srgbClr val="F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7729" y="5679986"/>
            <a:ext cx="8436636" cy="1074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RÉGIE DU SYNDICAT MIXTE DE L’EAU, DE L’ASSAINISSEMENT COLLECTIF, DE L’ASSAINISSEMENT NON</a:t>
            </a:r>
            <a:r>
              <a:rPr lang="fr-FR" sz="1368" b="0" i="0" u="none" strike="noStrike" kern="120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COLLECTIF,</a:t>
            </a:r>
            <a:b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DES MILIEUX AQUATIQUES ET DE LA DÉMOUSTICATION</a:t>
            </a:r>
            <a:r>
              <a:rPr lang="fr-FR" sz="1368" b="0" i="0" u="none" strike="noStrike" kern="120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(RÉGIE DU SDDEA)</a:t>
            </a:r>
          </a:p>
          <a:p>
            <a:pPr algn="ctr" rtl="0"/>
            <a:endParaRPr lang="fr-FR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Cité administrative des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Vassaules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22, rue Grégoire-Pierre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Herluison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C.S. 23076 - 10 012 Troyes </a:t>
            </a:r>
            <a:r>
              <a:rPr lang="en-US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Cedex</a:t>
            </a:r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it-IT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Tél</a:t>
            </a:r>
            <a:r>
              <a:rPr lang="it-IT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. : 03 25 83 27 27  www.sddea.fr  E-mail : sddea@sddea.fr</a:t>
            </a:r>
            <a:endParaRPr lang="fr-FR" sz="136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4" r="28531"/>
          <a:stretch/>
        </p:blipFill>
        <p:spPr>
          <a:xfrm>
            <a:off x="3365500" y="0"/>
            <a:ext cx="5778500" cy="40226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32" y="2985017"/>
            <a:ext cx="1053512" cy="15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vec ci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865" y="2001598"/>
            <a:ext cx="2857500" cy="3546701"/>
          </a:xfrm>
        </p:spPr>
        <p:txBody>
          <a:bodyPr>
            <a:noAutofit/>
          </a:bodyPr>
          <a:lstStyle>
            <a:lvl1pPr marL="342900" indent="-342900">
              <a:buClr>
                <a:schemeClr val="tx1"/>
              </a:buClr>
              <a:buSzPct val="70000"/>
              <a:buFont typeface="+mj-lt"/>
              <a:buAutoNum type="arabicPeriod"/>
              <a:defRPr sz="1800" b="0" kern="2000" baseline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aseline="0"/>
            </a:lvl2pPr>
          </a:lstStyle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  <a:p>
            <a:pPr lvl="0"/>
            <a:r>
              <a:rPr lang="fr-FR" dirty="0"/>
              <a:t>Exemple</a:t>
            </a: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9F780847-3286-4BF0-8A19-02BFACC5D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7865" y="501649"/>
            <a:ext cx="6931478" cy="1305606"/>
          </a:xfrm>
        </p:spPr>
        <p:txBody>
          <a:bodyPr>
            <a:noAutofit/>
          </a:bodyPr>
          <a:lstStyle>
            <a:lvl1pPr>
              <a:defRPr sz="3600" b="0">
                <a:solidFill>
                  <a:srgbClr val="3E5C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5007836" y="3179365"/>
            <a:ext cx="313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46" y="685839"/>
            <a:ext cx="958324" cy="95832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007835" y="3114560"/>
            <a:ext cx="2999573" cy="1431803"/>
          </a:xfrm>
        </p:spPr>
        <p:txBody>
          <a:bodyPr anchor="ctr">
            <a:noAutofit/>
          </a:bodyPr>
          <a:lstStyle>
            <a:lvl1pPr marL="0" indent="0">
              <a:buClr>
                <a:schemeClr val="tx1"/>
              </a:buClr>
              <a:buSzPct val="70000"/>
              <a:buFont typeface="+mj-lt"/>
              <a:buNone/>
              <a:defRPr sz="2000" b="0" i="1" kern="20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aseline="0"/>
            </a:lvl2pPr>
          </a:lstStyle>
          <a:p>
            <a:pPr lvl="0"/>
            <a:r>
              <a:rPr lang="fr-FR" dirty="0"/>
              <a:t>Exemple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32" y="2726108"/>
            <a:ext cx="540970" cy="5409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96" y="4444051"/>
            <a:ext cx="526062" cy="5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76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rnière page du document - SDDEA">
    <p:bg>
      <p:bgPr>
        <a:solidFill>
          <a:srgbClr val="3E5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1325032" y="4710080"/>
            <a:ext cx="6493932" cy="6314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400" b="0" i="1" u="none" strike="noStrike" kern="1200" spc="293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LA GESTION INTÉGRÉE DU CYCLE DE L’EAU</a:t>
            </a:r>
            <a:endParaRPr lang="fr-FR" sz="1400" b="0" i="1" u="none" spc="293" baseline="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375547" y="5508732"/>
            <a:ext cx="381000" cy="0"/>
          </a:xfrm>
          <a:prstGeom prst="line">
            <a:avLst/>
          </a:prstGeom>
          <a:ln w="34925">
            <a:solidFill>
              <a:srgbClr val="F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7729" y="5679986"/>
            <a:ext cx="8436636" cy="1074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SYNDICAT MIXTE DE L’EAU, DE L’ASSAINISSEMENT COLLECTIF, DE L’ASSAINISSEMENT NON</a:t>
            </a:r>
            <a:r>
              <a:rPr lang="fr-FR" sz="1368" b="0" i="0" u="none" strike="noStrike" kern="1200" baseline="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COLLECTIF,</a:t>
            </a:r>
            <a:b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DES MILIEUX AQUATIQUES ET DE LA DÉMOUSTICATION (SDDEA) </a:t>
            </a:r>
          </a:p>
          <a:p>
            <a:pPr algn="ctr" rtl="0"/>
            <a:endParaRPr lang="fr-FR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Cité administrative des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Vassaules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22, rue Grégoire-Pierre </a:t>
            </a:r>
            <a:r>
              <a:rPr lang="fr-FR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Herluison</a:t>
            </a:r>
            <a:r>
              <a:rPr lang="fr-FR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C.S. 23076 - 10 012 Troyes </a:t>
            </a:r>
            <a:r>
              <a:rPr lang="en-US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Cedex</a:t>
            </a:r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endParaRPr lang="en-US" sz="1368" b="0" i="0" u="none" strike="noStrike" kern="1200" baseline="300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rtl="0"/>
            <a:r>
              <a:rPr lang="it-IT" sz="1368" b="0" i="0" u="none" strike="noStrike" kern="1200" baseline="300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Tél</a:t>
            </a:r>
            <a:r>
              <a:rPr lang="it-IT" sz="1368" b="0" i="0" u="none" strike="noStrike" kern="1200" baseline="300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. : 03 25 83 27 27  www.sddea.fr  E-mail : sddea@sddea.fr</a:t>
            </a:r>
            <a:endParaRPr lang="fr-FR" sz="1368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4" r="28531"/>
          <a:stretch/>
        </p:blipFill>
        <p:spPr>
          <a:xfrm>
            <a:off x="3365500" y="0"/>
            <a:ext cx="5778500" cy="40226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0" y="3081848"/>
            <a:ext cx="1110657" cy="13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8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5007836" y="3179365"/>
            <a:ext cx="313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46" y="685839"/>
            <a:ext cx="958324" cy="958324"/>
          </a:xfrm>
          <a:prstGeom prst="rect">
            <a:avLst/>
          </a:prstGeom>
        </p:spPr>
      </p:pic>
      <p:sp>
        <p:nvSpPr>
          <p:cNvPr id="6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060" y="4087241"/>
            <a:ext cx="3677477" cy="53815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fr-FR" sz="1954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Sous-titre : cliquez</a:t>
            </a:r>
            <a:r>
              <a:rPr lang="fr-FR" sz="1954" baseline="0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 et modifiez</a:t>
            </a:r>
            <a:endParaRPr lang="fr-FR" sz="1954" dirty="0">
              <a:solidFill>
                <a:srgbClr val="3D5A9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Titre 18"/>
          <p:cNvSpPr>
            <a:spLocks noGrp="1"/>
          </p:cNvSpPr>
          <p:nvPr>
            <p:ph type="title" hasCustomPrompt="1"/>
          </p:nvPr>
        </p:nvSpPr>
        <p:spPr>
          <a:xfrm>
            <a:off x="26059" y="2732391"/>
            <a:ext cx="3677478" cy="1325563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CLIQUEZ ET 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</p:spTree>
    <p:extLst>
      <p:ext uri="{BB962C8B-B14F-4D97-AF65-F5344CB8AC3E}">
        <p14:creationId xmlns:p14="http://schemas.microsoft.com/office/powerpoint/2010/main" val="319543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ans ci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060" y="4087241"/>
            <a:ext cx="3677477" cy="538156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fr-FR" sz="1954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Sous-titre : cliquez</a:t>
            </a:r>
            <a:r>
              <a:rPr lang="fr-FR" sz="1954" baseline="0" dirty="0">
                <a:solidFill>
                  <a:srgbClr val="3D5A99"/>
                </a:solidFill>
                <a:latin typeface="Tahoma" charset="0"/>
                <a:ea typeface="Tahoma" charset="0"/>
                <a:cs typeface="Tahoma" charset="0"/>
              </a:rPr>
              <a:t> et modifiez</a:t>
            </a:r>
            <a:endParaRPr lang="fr-FR" sz="1954" dirty="0">
              <a:solidFill>
                <a:srgbClr val="3D5A9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3" name="Titre 18"/>
          <p:cNvSpPr>
            <a:spLocks noGrp="1"/>
          </p:cNvSpPr>
          <p:nvPr>
            <p:ph type="title" hasCustomPrompt="1"/>
          </p:nvPr>
        </p:nvSpPr>
        <p:spPr>
          <a:xfrm>
            <a:off x="26059" y="2732391"/>
            <a:ext cx="3677478" cy="1325563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CLIQUEZ ET MODIFIEZ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09" y="5000265"/>
            <a:ext cx="790732" cy="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34108" y="1461331"/>
            <a:ext cx="8528538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381499" y="924772"/>
            <a:ext cx="381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87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70583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133214"/>
            <a:ext cx="8528538" cy="684471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442546" y="817685"/>
            <a:ext cx="381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12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4659922" y="0"/>
            <a:ext cx="4484078" cy="6858000"/>
          </a:xfrm>
        </p:spPr>
        <p:txBody>
          <a:bodyPr>
            <a:noAutofit/>
          </a:bodyPr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133214"/>
            <a:ext cx="4047391" cy="966369"/>
          </a:xfrm>
        </p:spPr>
        <p:txBody>
          <a:bodyPr>
            <a:noAutofit/>
          </a:bodyPr>
          <a:lstStyle>
            <a:lvl1pPr algn="ctr">
              <a:defRPr sz="2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34108" y="1461331"/>
            <a:ext cx="4047391" cy="5031544"/>
          </a:xfrm>
        </p:spPr>
        <p:txBody>
          <a:bodyPr>
            <a:no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038179" y="4862147"/>
            <a:ext cx="2913140" cy="2913140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07" y="6230481"/>
            <a:ext cx="710093" cy="710093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8641777" y="6492875"/>
            <a:ext cx="423092" cy="29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fld id="{47E95521-42FE-48F2-98C9-FBD97EC50FC5}" type="slidenum">
              <a:rPr lang="fr-FR" sz="900" smtClean="0"/>
              <a:pPr algn="ctr"/>
              <a:t>‹N°›</a:t>
            </a:fld>
            <a:endParaRPr lang="fr-FR" sz="900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209799" y="1099583"/>
            <a:ext cx="381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42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8" r:id="rId2"/>
    <p:sldLayoutId id="2147483719" r:id="rId3"/>
    <p:sldLayoutId id="2147483711" r:id="rId4"/>
    <p:sldLayoutId id="2147483697" r:id="rId5"/>
    <p:sldLayoutId id="2147483670" r:id="rId6"/>
    <p:sldLayoutId id="2147483712" r:id="rId7"/>
    <p:sldLayoutId id="2147483713" r:id="rId8"/>
    <p:sldLayoutId id="2147483701" r:id="rId9"/>
    <p:sldLayoutId id="2147483727" r:id="rId10"/>
    <p:sldLayoutId id="2147483728" r:id="rId11"/>
    <p:sldLayoutId id="2147483688" r:id="rId12"/>
    <p:sldLayoutId id="2147483715" r:id="rId13"/>
    <p:sldLayoutId id="2147483714" r:id="rId14"/>
    <p:sldLayoutId id="2147483716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9" r:id="rId21"/>
    <p:sldLayoutId id="2147483730" r:id="rId22"/>
    <p:sldLayoutId id="2147483717" r:id="rId23"/>
    <p:sldLayoutId id="2147483718" r:id="rId24"/>
    <p:sldLayoutId id="2147483720" r:id="rId25"/>
    <p:sldLayoutId id="2147483721" r:id="rId26"/>
    <p:sldLayoutId id="2147483690" r:id="rId27"/>
    <p:sldLayoutId id="2147483684" r:id="rId28"/>
    <p:sldLayoutId id="2147483731" r:id="rId29"/>
    <p:sldLayoutId id="2147483732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0" y="3271029"/>
            <a:ext cx="9144000" cy="1325563"/>
          </a:xfrm>
        </p:spPr>
        <p:txBody>
          <a:bodyPr/>
          <a:lstStyle/>
          <a:p>
            <a:r>
              <a:rPr lang="fr-FR" sz="4000" dirty="0"/>
              <a:t>ESPACE ÉLUS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0" y="4714613"/>
            <a:ext cx="9144000" cy="805400"/>
          </a:xfrm>
        </p:spPr>
        <p:txBody>
          <a:bodyPr>
            <a:normAutofit fontScale="25000" lnSpcReduction="20000"/>
          </a:bodyPr>
          <a:lstStyle/>
          <a:p>
            <a:r>
              <a:rPr lang="fr-FR" sz="7400" dirty="0"/>
              <a:t>Un outil de pilotage et de </a:t>
            </a:r>
            <a:r>
              <a:rPr lang="fr-FR" sz="7400" dirty="0" err="1"/>
              <a:t>reporting</a:t>
            </a:r>
            <a:r>
              <a:rPr lang="fr-FR" sz="7400" dirty="0"/>
              <a:t> </a:t>
            </a:r>
          </a:p>
          <a:p>
            <a:r>
              <a:rPr lang="fr-FR" sz="7400" dirty="0"/>
              <a:t>personnalisé à l'exercice des missions des Élus </a:t>
            </a:r>
          </a:p>
          <a:p>
            <a:r>
              <a:rPr lang="fr-FR" sz="7400" dirty="0"/>
              <a:t>au sein du SDDEA et de sa Régie</a:t>
            </a:r>
            <a:br>
              <a:rPr lang="fr-FR" sz="2000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6232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75ECF-B3A5-4CE2-8565-BE0C1A90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E5CA7"/>
                </a:solidFill>
              </a:rPr>
              <a:t>J’analyse la relation à mes abonnés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0773CCC-A60F-49B6-98B7-D5DDD9F71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" y="1335311"/>
            <a:ext cx="8995949" cy="61112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212A2FB-79B3-4C54-8349-4AD2A6B29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14" y="2581205"/>
            <a:ext cx="1276092" cy="120405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90784C9-0CA2-41EA-9842-30F3D17F0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59" y="2628915"/>
            <a:ext cx="1157761" cy="11076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1614DB8-6D07-4F73-B538-1594AD35D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74" y="2587775"/>
            <a:ext cx="1276094" cy="124595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04D23CF-9CAF-4F18-94CE-84E1B2B51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66" y="2613439"/>
            <a:ext cx="1272598" cy="114435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DA78792-53B3-429D-BD76-3344693E2F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r="4856"/>
          <a:stretch/>
        </p:blipFill>
        <p:spPr>
          <a:xfrm>
            <a:off x="5364011" y="2556198"/>
            <a:ext cx="1123130" cy="12084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A67116D-8158-4937-98ED-97340DD6E9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69" y="5448795"/>
            <a:ext cx="1125218" cy="9872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529DCAD-90E6-4F7F-8B8F-26CA130A948A}"/>
              </a:ext>
            </a:extLst>
          </p:cNvPr>
          <p:cNvSpPr txBox="1"/>
          <p:nvPr/>
        </p:nvSpPr>
        <p:spPr>
          <a:xfrm>
            <a:off x="4228643" y="5757739"/>
            <a:ext cx="30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E5CA7"/>
                </a:solidFill>
              </a:rPr>
              <a:t>COPE EAU POTABLE</a:t>
            </a:r>
          </a:p>
        </p:txBody>
      </p:sp>
    </p:spTree>
    <p:extLst>
      <p:ext uri="{BB962C8B-B14F-4D97-AF65-F5344CB8AC3E}">
        <p14:creationId xmlns:p14="http://schemas.microsoft.com/office/powerpoint/2010/main" val="425707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32DDF93-5D77-4A75-8311-5EDE0A0194CE}"/>
              </a:ext>
            </a:extLst>
          </p:cNvPr>
          <p:cNvSpPr txBox="1">
            <a:spLocks/>
          </p:cNvSpPr>
          <p:nvPr/>
        </p:nvSpPr>
        <p:spPr>
          <a:xfrm>
            <a:off x="307731" y="-69669"/>
            <a:ext cx="8528538" cy="68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rgbClr val="3E5CA7"/>
                </a:solidFill>
              </a:rPr>
              <a:t>Je communique avec les Élus et personnels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5FC0EEB-5FD2-4C94-BEB0-6EC987C24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8309"/>
          <a:stretch/>
        </p:blipFill>
        <p:spPr>
          <a:xfrm>
            <a:off x="2692452" y="5344939"/>
            <a:ext cx="1073631" cy="119375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E446388-0F23-4D5F-9720-9ED4CC8807AA}"/>
              </a:ext>
            </a:extLst>
          </p:cNvPr>
          <p:cNvSpPr txBox="1"/>
          <p:nvPr/>
        </p:nvSpPr>
        <p:spPr>
          <a:xfrm>
            <a:off x="3922837" y="5741760"/>
            <a:ext cx="3823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E5CA7"/>
                </a:solidFill>
              </a:rPr>
              <a:t>Mes contacts personnalisés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E5A0384-3874-4147-875F-DEE31DC79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/>
          <a:stretch/>
        </p:blipFill>
        <p:spPr>
          <a:xfrm>
            <a:off x="813732" y="1333772"/>
            <a:ext cx="7516536" cy="26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8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37A78053-FBF6-495E-B50B-8394ABADE1A0}"/>
              </a:ext>
            </a:extLst>
          </p:cNvPr>
          <p:cNvSpPr txBox="1">
            <a:spLocks/>
          </p:cNvSpPr>
          <p:nvPr/>
        </p:nvSpPr>
        <p:spPr>
          <a:xfrm>
            <a:off x="337615" y="1963983"/>
            <a:ext cx="7557577" cy="68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Mise à jour quotidienne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B83F2B1F-B64A-4533-BF8A-FA3E88A9999D}"/>
              </a:ext>
            </a:extLst>
          </p:cNvPr>
          <p:cNvSpPr txBox="1">
            <a:spLocks/>
          </p:cNvSpPr>
          <p:nvPr/>
        </p:nvSpPr>
        <p:spPr>
          <a:xfrm>
            <a:off x="337614" y="2258017"/>
            <a:ext cx="7557577" cy="68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Simplicité d’utilisation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366762B7-BB2C-4FE8-A71F-FD73805C27D3}"/>
              </a:ext>
            </a:extLst>
          </p:cNvPr>
          <p:cNvSpPr txBox="1">
            <a:spLocks/>
          </p:cNvSpPr>
          <p:nvPr/>
        </p:nvSpPr>
        <p:spPr>
          <a:xfrm>
            <a:off x="337615" y="5098926"/>
            <a:ext cx="7557577" cy="68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Interaction par mail avec les membres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A5CB68-2FC6-4505-8F97-EBBAC3275C58}"/>
              </a:ext>
            </a:extLst>
          </p:cNvPr>
          <p:cNvSpPr/>
          <p:nvPr/>
        </p:nvSpPr>
        <p:spPr>
          <a:xfrm>
            <a:off x="337613" y="2923395"/>
            <a:ext cx="5070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Personnalisé en fonction de chaque Élu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B8FB6C-1E53-4E47-BD95-76082282F312}"/>
              </a:ext>
            </a:extLst>
          </p:cNvPr>
          <p:cNvSpPr/>
          <p:nvPr/>
        </p:nvSpPr>
        <p:spPr>
          <a:xfrm>
            <a:off x="354391" y="4091026"/>
            <a:ext cx="3528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 Prise de décisions en ligne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29D994-C009-4703-A800-AD3E28DE2833}"/>
              </a:ext>
            </a:extLst>
          </p:cNvPr>
          <p:cNvSpPr/>
          <p:nvPr/>
        </p:nvSpPr>
        <p:spPr>
          <a:xfrm>
            <a:off x="337613" y="4667887"/>
            <a:ext cx="8297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 Consultation des données financières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F4E85D-40FB-4B92-8EEE-FFB48A9015B2}"/>
              </a:ext>
            </a:extLst>
          </p:cNvPr>
          <p:cNvSpPr/>
          <p:nvPr/>
        </p:nvSpPr>
        <p:spPr>
          <a:xfrm>
            <a:off x="337613" y="3514165"/>
            <a:ext cx="452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 Accès aux informations essentielles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6C6EE89-5A82-4D55-A662-0F2C66C348B6}"/>
              </a:ext>
            </a:extLst>
          </p:cNvPr>
          <p:cNvSpPr txBox="1">
            <a:spLocks/>
          </p:cNvSpPr>
          <p:nvPr/>
        </p:nvSpPr>
        <p:spPr>
          <a:xfrm>
            <a:off x="337615" y="795487"/>
            <a:ext cx="7557577" cy="68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fr-FR" sz="3200" dirty="0">
                <a:solidFill>
                  <a:schemeClr val="bg1"/>
                </a:solidFill>
              </a:rPr>
              <a:t>Pour conclure :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3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0B7D513-6FFE-4498-BD20-11D370CD0D43}"/>
              </a:ext>
            </a:extLst>
          </p:cNvPr>
          <p:cNvSpPr txBox="1"/>
          <p:nvPr/>
        </p:nvSpPr>
        <p:spPr>
          <a:xfrm>
            <a:off x="-373938" y="1610078"/>
            <a:ext cx="4186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3E5CA7"/>
                </a:solidFill>
              </a:rPr>
              <a:t>Un espace </a:t>
            </a:r>
          </a:p>
          <a:p>
            <a:pPr algn="ctr"/>
            <a:endParaRPr lang="fr-FR" sz="3600" dirty="0">
              <a:solidFill>
                <a:srgbClr val="3E5CA7"/>
              </a:solidFill>
            </a:endParaRPr>
          </a:p>
          <a:p>
            <a:pPr algn="ctr"/>
            <a:r>
              <a:rPr lang="fr-FR" sz="3600" dirty="0">
                <a:solidFill>
                  <a:srgbClr val="3E5CA7"/>
                </a:solidFill>
              </a:rPr>
              <a:t>simple</a:t>
            </a:r>
          </a:p>
          <a:p>
            <a:pPr algn="ctr"/>
            <a:endParaRPr lang="fr-FR" sz="3600" dirty="0">
              <a:solidFill>
                <a:srgbClr val="3E5CA7"/>
              </a:solidFill>
            </a:endParaRPr>
          </a:p>
          <a:p>
            <a:pPr algn="ctr"/>
            <a:r>
              <a:rPr lang="fr-FR" sz="3600" dirty="0">
                <a:solidFill>
                  <a:srgbClr val="3E5CA7"/>
                </a:solidFill>
              </a:rPr>
              <a:t> d’utilisation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3A450BC-BAC0-4A6B-A8D5-7A5E9042F5E8}"/>
              </a:ext>
            </a:extLst>
          </p:cNvPr>
          <p:cNvSpPr txBox="1"/>
          <p:nvPr/>
        </p:nvSpPr>
        <p:spPr>
          <a:xfrm>
            <a:off x="3258220" y="1034493"/>
            <a:ext cx="4186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Je me connecte</a:t>
            </a:r>
            <a:endParaRPr lang="fr-FR" sz="2200" dirty="0">
              <a:solidFill>
                <a:srgbClr val="3E5CA7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3C5B6D-0417-414E-92B4-35B749CEF1D5}"/>
              </a:ext>
            </a:extLst>
          </p:cNvPr>
          <p:cNvSpPr txBox="1"/>
          <p:nvPr/>
        </p:nvSpPr>
        <p:spPr>
          <a:xfrm>
            <a:off x="3083369" y="2026570"/>
            <a:ext cx="5058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Je planifie mes réunions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D78DC7C-F332-4503-A1E3-679398F18A9A}"/>
              </a:ext>
            </a:extLst>
          </p:cNvPr>
          <p:cNvSpPr txBox="1"/>
          <p:nvPr/>
        </p:nvSpPr>
        <p:spPr>
          <a:xfrm>
            <a:off x="2916917" y="2993065"/>
            <a:ext cx="5058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Je pilote mon budget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D948A61-750A-4AC3-85AC-E776039E6F46}"/>
              </a:ext>
            </a:extLst>
          </p:cNvPr>
          <p:cNvSpPr txBox="1"/>
          <p:nvPr/>
        </p:nvSpPr>
        <p:spPr>
          <a:xfrm>
            <a:off x="3565213" y="4485350"/>
            <a:ext cx="5058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J’analyse la relation à </a:t>
            </a:r>
          </a:p>
          <a:p>
            <a:pPr algn="ctr"/>
            <a:r>
              <a:rPr lang="fr-FR" sz="2200" dirty="0">
                <a:solidFill>
                  <a:schemeClr val="bg1"/>
                </a:solidFill>
              </a:rPr>
              <a:t>mes abonnés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F9FF041-B4F8-45E9-9DE4-E368202C894B}"/>
              </a:ext>
            </a:extLst>
          </p:cNvPr>
          <p:cNvSpPr txBox="1"/>
          <p:nvPr/>
        </p:nvSpPr>
        <p:spPr>
          <a:xfrm>
            <a:off x="3972973" y="3984512"/>
            <a:ext cx="5058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J’analyse mon activité technique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CAF24C6-CF95-40F7-94CF-868ED97B5DA2}"/>
              </a:ext>
            </a:extLst>
          </p:cNvPr>
          <p:cNvSpPr txBox="1"/>
          <p:nvPr/>
        </p:nvSpPr>
        <p:spPr>
          <a:xfrm>
            <a:off x="3812168" y="5323797"/>
            <a:ext cx="6617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Je communique avec les Élus</a:t>
            </a:r>
          </a:p>
          <a:p>
            <a:r>
              <a:rPr lang="fr-FR" sz="2200" dirty="0">
                <a:solidFill>
                  <a:schemeClr val="bg1"/>
                </a:solidFill>
              </a:rPr>
              <a:t>                      et personnels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A20F60A-C163-49FB-BCC2-D5E559347892}"/>
              </a:ext>
            </a:extLst>
          </p:cNvPr>
          <p:cNvSpPr txBox="1"/>
          <p:nvPr/>
        </p:nvSpPr>
        <p:spPr>
          <a:xfrm>
            <a:off x="3701141" y="3501850"/>
            <a:ext cx="5734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Je contrôle mes interventions travaux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BBCC6D-6D5D-4B79-B274-872496A05C42}"/>
              </a:ext>
            </a:extLst>
          </p:cNvPr>
          <p:cNvSpPr txBox="1"/>
          <p:nvPr/>
        </p:nvSpPr>
        <p:spPr>
          <a:xfrm>
            <a:off x="3162424" y="2518350"/>
            <a:ext cx="5058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Je décide pour mon COPE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4006108-F3BE-4EC2-9867-664B1BB1A23D}"/>
              </a:ext>
            </a:extLst>
          </p:cNvPr>
          <p:cNvSpPr txBox="1"/>
          <p:nvPr/>
        </p:nvSpPr>
        <p:spPr>
          <a:xfrm>
            <a:off x="3153715" y="1525732"/>
            <a:ext cx="5058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J’accède à l’espace Élus</a:t>
            </a:r>
          </a:p>
        </p:txBody>
      </p:sp>
    </p:spTree>
    <p:extLst>
      <p:ext uri="{BB962C8B-B14F-4D97-AF65-F5344CB8AC3E}">
        <p14:creationId xmlns:p14="http://schemas.microsoft.com/office/powerpoint/2010/main" val="290109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47229DB-6DD9-40B5-92E8-50AB2617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E5CA7"/>
                </a:solidFill>
              </a:rPr>
              <a:t>Je me connecte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8FE1B0-F701-441F-86C5-0B86F81019C9}"/>
              </a:ext>
            </a:extLst>
          </p:cNvPr>
          <p:cNvSpPr txBox="1"/>
          <p:nvPr/>
        </p:nvSpPr>
        <p:spPr>
          <a:xfrm>
            <a:off x="566568" y="1269649"/>
            <a:ext cx="636183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Rendez-vous sur </a:t>
            </a:r>
            <a:r>
              <a:rPr lang="fr-FR" sz="1700" dirty="0">
                <a:solidFill>
                  <a:srgbClr val="3E5CA7"/>
                </a:solidFill>
              </a:rPr>
              <a:t>www.sddea.fr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11016B-8971-40C4-8ED9-8BA0D118340A}"/>
              </a:ext>
            </a:extLst>
          </p:cNvPr>
          <p:cNvSpPr txBox="1"/>
          <p:nvPr/>
        </p:nvSpPr>
        <p:spPr>
          <a:xfrm>
            <a:off x="545646" y="1730049"/>
            <a:ext cx="65126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Cliquez sur </a:t>
            </a:r>
            <a:r>
              <a:rPr lang="fr-FR" sz="1700" dirty="0">
                <a:solidFill>
                  <a:srgbClr val="3E5CA7"/>
                </a:solidFill>
              </a:rPr>
              <a:t>« Espace élus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600F31-AB00-499E-99F1-DEC42FCC60B4}"/>
              </a:ext>
            </a:extLst>
          </p:cNvPr>
          <p:cNvSpPr txBox="1"/>
          <p:nvPr/>
        </p:nvSpPr>
        <p:spPr>
          <a:xfrm>
            <a:off x="541487" y="2722244"/>
            <a:ext cx="65126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Renseignez vos </a:t>
            </a:r>
            <a:r>
              <a:rPr lang="fr-FR" sz="1700" dirty="0">
                <a:solidFill>
                  <a:srgbClr val="3E5CA7"/>
                </a:solidFill>
              </a:rPr>
              <a:t>identifiants</a:t>
            </a:r>
            <a:r>
              <a:rPr lang="fr-FR" sz="1700" dirty="0"/>
              <a:t> </a:t>
            </a:r>
            <a:r>
              <a:rPr lang="fr-FR" sz="1700" dirty="0">
                <a:solidFill>
                  <a:srgbClr val="3E5CA7"/>
                </a:solidFill>
              </a:rPr>
              <a:t>confidentiels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F89ECB-D061-4FFE-A74E-A6B7864F893D}"/>
              </a:ext>
            </a:extLst>
          </p:cNvPr>
          <p:cNvSpPr txBox="1"/>
          <p:nvPr/>
        </p:nvSpPr>
        <p:spPr>
          <a:xfrm>
            <a:off x="511312" y="3122312"/>
            <a:ext cx="6512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sz="2400" dirty="0"/>
            </a:br>
            <a:r>
              <a:rPr lang="fr-FR" sz="2400" dirty="0"/>
              <a:t>Mot de passe invalide ? </a:t>
            </a:r>
            <a:endParaRPr lang="fr-FR" sz="2400" dirty="0">
              <a:solidFill>
                <a:srgbClr val="3E5CA7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8167526-C857-43E0-91EF-B3AE25941D26}"/>
              </a:ext>
            </a:extLst>
          </p:cNvPr>
          <p:cNvSpPr txBox="1"/>
          <p:nvPr/>
        </p:nvSpPr>
        <p:spPr>
          <a:xfrm>
            <a:off x="545646" y="2264873"/>
            <a:ext cx="65126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Puis </a:t>
            </a:r>
            <a:r>
              <a:rPr lang="fr-FR" sz="1700" dirty="0">
                <a:solidFill>
                  <a:srgbClr val="3E5CA7"/>
                </a:solidFill>
              </a:rPr>
              <a:t>« J’accède à mon espace » 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F8F54F7-2C6E-4AA0-B9CB-40F39E5DF306}"/>
              </a:ext>
            </a:extLst>
          </p:cNvPr>
          <p:cNvSpPr txBox="1"/>
          <p:nvPr/>
        </p:nvSpPr>
        <p:spPr>
          <a:xfrm>
            <a:off x="511312" y="5283215"/>
            <a:ext cx="651266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3E5CA7"/>
                </a:solidFill>
              </a:rPr>
              <a:t>Récupérez</a:t>
            </a:r>
            <a:r>
              <a:rPr lang="fr-FR" sz="1700" dirty="0"/>
              <a:t> votre mot de passe  </a:t>
            </a:r>
            <a:endParaRPr lang="fr-FR" sz="1700" dirty="0">
              <a:solidFill>
                <a:srgbClr val="3E5CA7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EACA9CA-B208-42FE-BD78-C93C977B9FA1}"/>
              </a:ext>
            </a:extLst>
          </p:cNvPr>
          <p:cNvSpPr txBox="1"/>
          <p:nvPr/>
        </p:nvSpPr>
        <p:spPr>
          <a:xfrm>
            <a:off x="511312" y="4709634"/>
            <a:ext cx="65126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3E5CA7"/>
                </a:solidFill>
              </a:rPr>
              <a:t>Renseignez</a:t>
            </a:r>
            <a:r>
              <a:rPr lang="fr-FR" sz="1700" dirty="0"/>
              <a:t> votre adresse mail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08D399E-C340-4D9B-BA6D-FA0A52C345C3}"/>
              </a:ext>
            </a:extLst>
          </p:cNvPr>
          <p:cNvSpPr txBox="1"/>
          <p:nvPr/>
        </p:nvSpPr>
        <p:spPr>
          <a:xfrm>
            <a:off x="511312" y="4177288"/>
            <a:ext cx="65126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Cliquez sur </a:t>
            </a:r>
            <a:r>
              <a:rPr lang="fr-FR" sz="1700" dirty="0">
                <a:solidFill>
                  <a:srgbClr val="3E5CA7"/>
                </a:solidFill>
              </a:rPr>
              <a:t>« Mot de passe oublié »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B9BED03-5E4D-4796-99E8-73A73976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76" y="2610153"/>
            <a:ext cx="2629267" cy="76210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CDFA44C-BF75-4A71-804E-B5495ADD7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7"/>
          <a:stretch/>
        </p:blipFill>
        <p:spPr>
          <a:xfrm>
            <a:off x="4856447" y="4031959"/>
            <a:ext cx="3910641" cy="2160903"/>
          </a:xfrm>
          <a:prstGeom prst="rect">
            <a:avLst/>
          </a:prstGeom>
        </p:spPr>
      </p:pic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1DFB75D1-0ABE-4D86-AA29-667A4FA601FF}"/>
              </a:ext>
            </a:extLst>
          </p:cNvPr>
          <p:cNvSpPr/>
          <p:nvPr/>
        </p:nvSpPr>
        <p:spPr>
          <a:xfrm>
            <a:off x="4018327" y="4503219"/>
            <a:ext cx="2323750" cy="1617637"/>
          </a:xfrm>
          <a:custGeom>
            <a:avLst/>
            <a:gdLst>
              <a:gd name="connsiteX0" fmla="*/ 2323750 w 2323750"/>
              <a:gd name="connsiteY0" fmla="*/ 1510019 h 1617637"/>
              <a:gd name="connsiteX1" fmla="*/ 746620 w 2323750"/>
              <a:gd name="connsiteY1" fmla="*/ 1459685 h 1617637"/>
              <a:gd name="connsiteX2" fmla="*/ 0 w 2323750"/>
              <a:gd name="connsiteY2" fmla="*/ 0 h 161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3750" h="1617637">
                <a:moveTo>
                  <a:pt x="2323750" y="1510019"/>
                </a:moveTo>
                <a:cubicBezTo>
                  <a:pt x="1728831" y="1610687"/>
                  <a:pt x="1133912" y="1711355"/>
                  <a:pt x="746620" y="1459685"/>
                </a:cubicBezTo>
                <a:cubicBezTo>
                  <a:pt x="359328" y="1208015"/>
                  <a:pt x="179664" y="60400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F986F24A-4CAD-40F9-B576-64496512ADC4}"/>
              </a:ext>
            </a:extLst>
          </p:cNvPr>
          <p:cNvSpPr/>
          <p:nvPr/>
        </p:nvSpPr>
        <p:spPr>
          <a:xfrm rot="3902453">
            <a:off x="6254655" y="5959796"/>
            <a:ext cx="125835" cy="1065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9F27E33C-5B2F-4F6D-B7B2-19C8E55995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12758" r="3054" b="24788"/>
          <a:stretch/>
        </p:blipFill>
        <p:spPr>
          <a:xfrm>
            <a:off x="4915949" y="1452868"/>
            <a:ext cx="3661483" cy="435988"/>
          </a:xfrm>
          <a:prstGeom prst="rect">
            <a:avLst/>
          </a:prstGeom>
        </p:spPr>
      </p:pic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91958C6-7CDB-4619-9811-6EEB43A5493F}"/>
              </a:ext>
            </a:extLst>
          </p:cNvPr>
          <p:cNvSpPr/>
          <p:nvPr/>
        </p:nvSpPr>
        <p:spPr>
          <a:xfrm>
            <a:off x="3984771" y="2405972"/>
            <a:ext cx="1610686" cy="276836"/>
          </a:xfrm>
          <a:custGeom>
            <a:avLst/>
            <a:gdLst>
              <a:gd name="connsiteX0" fmla="*/ 0 w 1610686"/>
              <a:gd name="connsiteY0" fmla="*/ 0 h 276836"/>
              <a:gd name="connsiteX1" fmla="*/ 947956 w 1610686"/>
              <a:gd name="connsiteY1" fmla="*/ 92278 h 276836"/>
              <a:gd name="connsiteX2" fmla="*/ 1610686 w 1610686"/>
              <a:gd name="connsiteY2" fmla="*/ 276836 h 27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0686" h="276836">
                <a:moveTo>
                  <a:pt x="0" y="0"/>
                </a:moveTo>
                <a:cubicBezTo>
                  <a:pt x="339754" y="23069"/>
                  <a:pt x="679508" y="46139"/>
                  <a:pt x="947956" y="92278"/>
                </a:cubicBezTo>
                <a:cubicBezTo>
                  <a:pt x="1216404" y="138417"/>
                  <a:pt x="1413545" y="207626"/>
                  <a:pt x="1610686" y="2768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FE9D8704-A63B-4171-8EBA-F380E8C05F5B}"/>
              </a:ext>
            </a:extLst>
          </p:cNvPr>
          <p:cNvSpPr/>
          <p:nvPr/>
        </p:nvSpPr>
        <p:spPr>
          <a:xfrm rot="7045104">
            <a:off x="5582211" y="2656011"/>
            <a:ext cx="125835" cy="1065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A32D608D-F32A-4A0F-8C5B-52CDE8FD2956}"/>
              </a:ext>
            </a:extLst>
          </p:cNvPr>
          <p:cNvSpPr/>
          <p:nvPr/>
        </p:nvSpPr>
        <p:spPr>
          <a:xfrm>
            <a:off x="3296873" y="1727020"/>
            <a:ext cx="1425927" cy="180964"/>
          </a:xfrm>
          <a:custGeom>
            <a:avLst/>
            <a:gdLst>
              <a:gd name="connsiteX0" fmla="*/ 0 w 1501630"/>
              <a:gd name="connsiteY0" fmla="*/ 184558 h 184558"/>
              <a:gd name="connsiteX1" fmla="*/ 1501630 w 1501630"/>
              <a:gd name="connsiteY1" fmla="*/ 0 h 18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1630" h="184558">
                <a:moveTo>
                  <a:pt x="0" y="184558"/>
                </a:moveTo>
                <a:lnTo>
                  <a:pt x="150163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CA3A7361-B27F-44FF-A5CB-980EF029F576}"/>
              </a:ext>
            </a:extLst>
          </p:cNvPr>
          <p:cNvSpPr/>
          <p:nvPr/>
        </p:nvSpPr>
        <p:spPr>
          <a:xfrm rot="11815999">
            <a:off x="4685252" y="1686966"/>
            <a:ext cx="125835" cy="1065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2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:a16="http://schemas.microsoft.com/office/drawing/2014/main" id="{4F219C60-0CA8-40C7-BFF4-F1A6D16A83F2}"/>
              </a:ext>
            </a:extLst>
          </p:cNvPr>
          <p:cNvSpPr txBox="1"/>
          <p:nvPr/>
        </p:nvSpPr>
        <p:spPr>
          <a:xfrm>
            <a:off x="497731" y="5013333"/>
            <a:ext cx="412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Un outil </a:t>
            </a:r>
            <a:r>
              <a:rPr lang="fr-FR" sz="1600" dirty="0">
                <a:solidFill>
                  <a:srgbClr val="3E5CA7"/>
                </a:solidFill>
              </a:rPr>
              <a:t>personnalisé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32C187D-84D8-4C01-B602-7264F2483732}"/>
              </a:ext>
            </a:extLst>
          </p:cNvPr>
          <p:cNvSpPr txBox="1"/>
          <p:nvPr/>
        </p:nvSpPr>
        <p:spPr>
          <a:xfrm>
            <a:off x="2539859" y="5165337"/>
            <a:ext cx="412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3E5CA7"/>
                </a:solidFill>
              </a:rPr>
              <a:t>Espace Élus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E2AD81-94D4-41F8-BFBD-6215D2225769}"/>
              </a:ext>
            </a:extLst>
          </p:cNvPr>
          <p:cNvSpPr txBox="1"/>
          <p:nvPr/>
        </p:nvSpPr>
        <p:spPr>
          <a:xfrm>
            <a:off x="498163" y="1578715"/>
            <a:ext cx="38979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rgbClr val="00B0F0"/>
              </a:solidFill>
            </a:endParaRPr>
          </a:p>
          <a:p>
            <a:r>
              <a:rPr lang="fr-FR" dirty="0"/>
              <a:t>Je pilote les </a:t>
            </a:r>
            <a:r>
              <a:rPr lang="fr-FR" dirty="0">
                <a:solidFill>
                  <a:srgbClr val="3E5CA7"/>
                </a:solidFill>
              </a:rPr>
              <a:t>conseils et assemblées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F6BD44-2CF8-4AD6-B8B9-7B53BAFF8420}"/>
              </a:ext>
            </a:extLst>
          </p:cNvPr>
          <p:cNvSpPr txBox="1"/>
          <p:nvPr/>
        </p:nvSpPr>
        <p:spPr>
          <a:xfrm>
            <a:off x="6592663" y="4722971"/>
            <a:ext cx="41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rgbClr val="00B0F0"/>
              </a:solidFill>
            </a:endParaRPr>
          </a:p>
          <a:p>
            <a:r>
              <a:rPr lang="fr-FR" sz="1600" dirty="0"/>
              <a:t>Un outil </a:t>
            </a:r>
            <a:r>
              <a:rPr lang="fr-FR" sz="1600" dirty="0">
                <a:solidFill>
                  <a:srgbClr val="3E5CA7"/>
                </a:solidFill>
              </a:rPr>
              <a:t>d’information</a:t>
            </a:r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974F975-A7BB-42E6-BE58-B7DA68C46A19}"/>
              </a:ext>
            </a:extLst>
          </p:cNvPr>
          <p:cNvSpPr txBox="1"/>
          <p:nvPr/>
        </p:nvSpPr>
        <p:spPr>
          <a:xfrm>
            <a:off x="2487159" y="3867511"/>
            <a:ext cx="41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solidFill>
                <a:srgbClr val="00B0F0"/>
              </a:solidFill>
            </a:endParaRPr>
          </a:p>
          <a:p>
            <a:pPr algn="ctr"/>
            <a:r>
              <a:rPr lang="fr-FR" sz="1600" dirty="0"/>
              <a:t>Un outil </a:t>
            </a:r>
            <a:r>
              <a:rPr lang="fr-FR" sz="1600" dirty="0">
                <a:solidFill>
                  <a:srgbClr val="3E5CA7"/>
                </a:solidFill>
              </a:rPr>
              <a:t>d’aide </a:t>
            </a:r>
            <a:r>
              <a:rPr lang="fr-FR" sz="1600" dirty="0"/>
              <a:t>à la prise de décision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60556C7-EDEB-4B36-8AD8-249BC6D7B060}"/>
              </a:ext>
            </a:extLst>
          </p:cNvPr>
          <p:cNvSpPr txBox="1"/>
          <p:nvPr/>
        </p:nvSpPr>
        <p:spPr>
          <a:xfrm>
            <a:off x="2531162" y="6089612"/>
            <a:ext cx="412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rgbClr val="00B0F0"/>
              </a:solidFill>
            </a:endParaRPr>
          </a:p>
          <a:p>
            <a:pPr algn="ctr"/>
            <a:r>
              <a:rPr lang="fr-FR" sz="1600" dirty="0"/>
              <a:t>Un outil d’</a:t>
            </a:r>
            <a:r>
              <a:rPr lang="fr-FR" sz="1600" dirty="0">
                <a:solidFill>
                  <a:srgbClr val="3E5CA7"/>
                </a:solidFill>
              </a:rPr>
              <a:t>échange</a:t>
            </a:r>
            <a:endParaRPr lang="fr-FR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1BB2AA-0E88-4E17-9741-B7E39D98A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75" y="1305190"/>
            <a:ext cx="3702095" cy="16497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71B4F1-9A35-48B5-9BCA-A0F6DDA2C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03" y="2928164"/>
            <a:ext cx="3665967" cy="1117852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B82CDE36-3FB3-4DB9-83BA-96EAF43FB89A}"/>
              </a:ext>
            </a:extLst>
          </p:cNvPr>
          <p:cNvSpPr txBox="1"/>
          <p:nvPr/>
        </p:nvSpPr>
        <p:spPr>
          <a:xfrm>
            <a:off x="498163" y="2488460"/>
            <a:ext cx="370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contrôle </a:t>
            </a:r>
            <a:r>
              <a:rPr lang="fr-FR" dirty="0">
                <a:solidFill>
                  <a:srgbClr val="3E5CA7"/>
                </a:solidFill>
              </a:rPr>
              <a:t>l’activité de mon COPE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D1E1D02-DE22-4A57-BA26-80D025ECD671}"/>
              </a:ext>
            </a:extLst>
          </p:cNvPr>
          <p:cNvSpPr txBox="1"/>
          <p:nvPr/>
        </p:nvSpPr>
        <p:spPr>
          <a:xfrm>
            <a:off x="489019" y="3144658"/>
            <a:ext cx="484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communique avec </a:t>
            </a:r>
            <a:r>
              <a:rPr lang="fr-FR" dirty="0">
                <a:solidFill>
                  <a:srgbClr val="3E5CA7"/>
                </a:solidFill>
              </a:rPr>
              <a:t>mes collaborateurs </a:t>
            </a: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60D33A08-2457-44D7-8FFB-7F6E6F24C33D}"/>
              </a:ext>
            </a:extLst>
          </p:cNvPr>
          <p:cNvSpPr/>
          <p:nvPr/>
        </p:nvSpPr>
        <p:spPr>
          <a:xfrm>
            <a:off x="4545425" y="5634586"/>
            <a:ext cx="45719" cy="593157"/>
          </a:xfrm>
          <a:custGeom>
            <a:avLst/>
            <a:gdLst>
              <a:gd name="connsiteX0" fmla="*/ 104925 w 374721"/>
              <a:gd name="connsiteY0" fmla="*/ 0 h 964734"/>
              <a:gd name="connsiteX1" fmla="*/ 373373 w 374721"/>
              <a:gd name="connsiteY1" fmla="*/ 260059 h 964734"/>
              <a:gd name="connsiteX2" fmla="*/ 4257 w 374721"/>
              <a:gd name="connsiteY2" fmla="*/ 570452 h 964734"/>
              <a:gd name="connsiteX3" fmla="*/ 205593 w 374721"/>
              <a:gd name="connsiteY3" fmla="*/ 964734 h 96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21" h="964734">
                <a:moveTo>
                  <a:pt x="104925" y="0"/>
                </a:moveTo>
                <a:cubicBezTo>
                  <a:pt x="247538" y="82492"/>
                  <a:pt x="390151" y="164984"/>
                  <a:pt x="373373" y="260059"/>
                </a:cubicBezTo>
                <a:cubicBezTo>
                  <a:pt x="356595" y="355134"/>
                  <a:pt x="32220" y="453006"/>
                  <a:pt x="4257" y="570452"/>
                </a:cubicBezTo>
                <a:cubicBezTo>
                  <a:pt x="-23706" y="687898"/>
                  <a:pt x="90943" y="826316"/>
                  <a:pt x="205593" y="9647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id="{9DE1CBE7-2C4F-4E36-A3C8-F2C876581017}"/>
              </a:ext>
            </a:extLst>
          </p:cNvPr>
          <p:cNvSpPr/>
          <p:nvPr/>
        </p:nvSpPr>
        <p:spPr>
          <a:xfrm rot="314091">
            <a:off x="4464636" y="4500543"/>
            <a:ext cx="117446" cy="838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C0F023A5-3B32-4B44-992E-4AF3B8D6981D}"/>
              </a:ext>
            </a:extLst>
          </p:cNvPr>
          <p:cNvSpPr/>
          <p:nvPr/>
        </p:nvSpPr>
        <p:spPr>
          <a:xfrm rot="4323027">
            <a:off x="6450548" y="5127744"/>
            <a:ext cx="117446" cy="838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D9A813F0-6EE6-45C8-9D66-2BBE99CAFB97}"/>
              </a:ext>
            </a:extLst>
          </p:cNvPr>
          <p:cNvSpPr/>
          <p:nvPr/>
        </p:nvSpPr>
        <p:spPr>
          <a:xfrm rot="9014995">
            <a:off x="4536594" y="6233017"/>
            <a:ext cx="117446" cy="838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4AA14D4C-10BE-4222-96E9-17BB9EF9D26E}"/>
              </a:ext>
            </a:extLst>
          </p:cNvPr>
          <p:cNvSpPr/>
          <p:nvPr/>
        </p:nvSpPr>
        <p:spPr>
          <a:xfrm rot="21132765">
            <a:off x="4513112" y="4559670"/>
            <a:ext cx="98195" cy="708331"/>
          </a:xfrm>
          <a:custGeom>
            <a:avLst/>
            <a:gdLst>
              <a:gd name="connsiteX0" fmla="*/ 0 w 328271"/>
              <a:gd name="connsiteY0" fmla="*/ 822121 h 822121"/>
              <a:gd name="connsiteX1" fmla="*/ 327170 w 328271"/>
              <a:gd name="connsiteY1" fmla="*/ 562063 h 822121"/>
              <a:gd name="connsiteX2" fmla="*/ 109057 w 328271"/>
              <a:gd name="connsiteY2" fmla="*/ 184558 h 822121"/>
              <a:gd name="connsiteX3" fmla="*/ 184558 w 328271"/>
              <a:gd name="connsiteY3" fmla="*/ 0 h 822121"/>
              <a:gd name="connsiteX4" fmla="*/ 184558 w 328271"/>
              <a:gd name="connsiteY4" fmla="*/ 0 h 82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71" h="822121">
                <a:moveTo>
                  <a:pt x="0" y="822121"/>
                </a:moveTo>
                <a:cubicBezTo>
                  <a:pt x="154497" y="745222"/>
                  <a:pt x="308994" y="668323"/>
                  <a:pt x="327170" y="562063"/>
                </a:cubicBezTo>
                <a:cubicBezTo>
                  <a:pt x="345346" y="455803"/>
                  <a:pt x="132826" y="278235"/>
                  <a:pt x="109057" y="184558"/>
                </a:cubicBezTo>
                <a:cubicBezTo>
                  <a:pt x="85288" y="90881"/>
                  <a:pt x="184558" y="0"/>
                  <a:pt x="184558" y="0"/>
                </a:cubicBezTo>
                <a:lnTo>
                  <a:pt x="184558" y="0"/>
                </a:ln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565AEA18-E025-45FF-8668-026F9BDE036C}"/>
              </a:ext>
            </a:extLst>
          </p:cNvPr>
          <p:cNvSpPr/>
          <p:nvPr/>
        </p:nvSpPr>
        <p:spPr>
          <a:xfrm rot="918914">
            <a:off x="2657977" y="5313000"/>
            <a:ext cx="900793" cy="104000"/>
          </a:xfrm>
          <a:custGeom>
            <a:avLst/>
            <a:gdLst>
              <a:gd name="connsiteX0" fmla="*/ 0 w 1359017"/>
              <a:gd name="connsiteY0" fmla="*/ 139757 h 538037"/>
              <a:gd name="connsiteX1" fmla="*/ 419450 w 1359017"/>
              <a:gd name="connsiteY1" fmla="*/ 22311 h 538037"/>
              <a:gd name="connsiteX2" fmla="*/ 704675 w 1359017"/>
              <a:gd name="connsiteY2" fmla="*/ 534040 h 538037"/>
              <a:gd name="connsiteX3" fmla="*/ 1359017 w 1359017"/>
              <a:gd name="connsiteY3" fmla="*/ 273981 h 538037"/>
              <a:gd name="connsiteX4" fmla="*/ 1359017 w 1359017"/>
              <a:gd name="connsiteY4" fmla="*/ 273981 h 5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017" h="538037">
                <a:moveTo>
                  <a:pt x="0" y="139757"/>
                </a:moveTo>
                <a:cubicBezTo>
                  <a:pt x="151002" y="48177"/>
                  <a:pt x="302004" y="-43403"/>
                  <a:pt x="419450" y="22311"/>
                </a:cubicBezTo>
                <a:cubicBezTo>
                  <a:pt x="536896" y="88025"/>
                  <a:pt x="548081" y="492095"/>
                  <a:pt x="704675" y="534040"/>
                </a:cubicBezTo>
                <a:cubicBezTo>
                  <a:pt x="861269" y="575985"/>
                  <a:pt x="1359017" y="273981"/>
                  <a:pt x="1359017" y="273981"/>
                </a:cubicBezTo>
                <a:lnTo>
                  <a:pt x="1359017" y="27398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Triangle isocèle 44">
            <a:extLst>
              <a:ext uri="{FF2B5EF4-FFF2-40B4-BE49-F238E27FC236}">
                <a16:creationId xmlns:a16="http://schemas.microsoft.com/office/drawing/2014/main" id="{776A92A3-4082-4107-BA2E-743BC180534C}"/>
              </a:ext>
            </a:extLst>
          </p:cNvPr>
          <p:cNvSpPr/>
          <p:nvPr/>
        </p:nvSpPr>
        <p:spPr>
          <a:xfrm rot="16511380">
            <a:off x="2577817" y="5177441"/>
            <a:ext cx="117446" cy="838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7A26A767-B892-4F2C-A825-C06D54C1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E5CA7"/>
                </a:solidFill>
              </a:rPr>
              <a:t>J’accède à l’espace Élus</a:t>
            </a: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B9342B6D-1157-4DB7-9753-9ED8CD115C75}"/>
              </a:ext>
            </a:extLst>
          </p:cNvPr>
          <p:cNvSpPr/>
          <p:nvPr/>
        </p:nvSpPr>
        <p:spPr>
          <a:xfrm rot="9656367" flipV="1">
            <a:off x="5602233" y="5295587"/>
            <a:ext cx="900793" cy="114310"/>
          </a:xfrm>
          <a:custGeom>
            <a:avLst/>
            <a:gdLst>
              <a:gd name="connsiteX0" fmla="*/ 0 w 1359017"/>
              <a:gd name="connsiteY0" fmla="*/ 139757 h 538037"/>
              <a:gd name="connsiteX1" fmla="*/ 419450 w 1359017"/>
              <a:gd name="connsiteY1" fmla="*/ 22311 h 538037"/>
              <a:gd name="connsiteX2" fmla="*/ 704675 w 1359017"/>
              <a:gd name="connsiteY2" fmla="*/ 534040 h 538037"/>
              <a:gd name="connsiteX3" fmla="*/ 1359017 w 1359017"/>
              <a:gd name="connsiteY3" fmla="*/ 273981 h 538037"/>
              <a:gd name="connsiteX4" fmla="*/ 1359017 w 1359017"/>
              <a:gd name="connsiteY4" fmla="*/ 273981 h 5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017" h="538037">
                <a:moveTo>
                  <a:pt x="0" y="139757"/>
                </a:moveTo>
                <a:cubicBezTo>
                  <a:pt x="151002" y="48177"/>
                  <a:pt x="302004" y="-43403"/>
                  <a:pt x="419450" y="22311"/>
                </a:cubicBezTo>
                <a:cubicBezTo>
                  <a:pt x="536896" y="88025"/>
                  <a:pt x="548081" y="492095"/>
                  <a:pt x="704675" y="534040"/>
                </a:cubicBezTo>
                <a:cubicBezTo>
                  <a:pt x="861269" y="575985"/>
                  <a:pt x="1359017" y="273981"/>
                  <a:pt x="1359017" y="273981"/>
                </a:cubicBezTo>
                <a:lnTo>
                  <a:pt x="1359017" y="27398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97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3CB777E-4546-43E5-8D9C-FD73543AC2DA}"/>
              </a:ext>
            </a:extLst>
          </p:cNvPr>
          <p:cNvSpPr txBox="1"/>
          <p:nvPr/>
        </p:nvSpPr>
        <p:spPr>
          <a:xfrm>
            <a:off x="709626" y="1488005"/>
            <a:ext cx="47341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Accédez à votre </a:t>
            </a:r>
            <a:r>
              <a:rPr lang="fr-FR" sz="1700" dirty="0">
                <a:solidFill>
                  <a:srgbClr val="3E5CA7"/>
                </a:solidFill>
              </a:rPr>
              <a:t>agenda personnel 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E75DA9B-7103-4890-BA60-B613B34E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E5CA7"/>
                </a:solidFill>
              </a:rPr>
              <a:t>Je planifie mes réunions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3602B7-968D-4216-8404-32557F5E8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56" y="1332389"/>
            <a:ext cx="3862704" cy="23687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A7501D8-2DF5-408E-9103-B7C0EEF8A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2" y="3892413"/>
            <a:ext cx="3948905" cy="214787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F3A7350-AD08-4214-B7B2-57C5D3823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56" y="3910372"/>
            <a:ext cx="3862704" cy="211195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0DC3467-E28A-4422-AEA2-51DB0326EF8F}"/>
              </a:ext>
            </a:extLst>
          </p:cNvPr>
          <p:cNvSpPr txBox="1"/>
          <p:nvPr/>
        </p:nvSpPr>
        <p:spPr>
          <a:xfrm>
            <a:off x="694831" y="2056261"/>
            <a:ext cx="37973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Consultez les </a:t>
            </a:r>
            <a:r>
              <a:rPr lang="fr-FR" sz="1700" dirty="0">
                <a:solidFill>
                  <a:srgbClr val="3E5CA7"/>
                </a:solidFill>
              </a:rPr>
              <a:t>réunions</a:t>
            </a:r>
            <a:r>
              <a:rPr lang="fr-FR" sz="1700" dirty="0"/>
              <a:t> précédentes et celles à venir en fonction de vos rôles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8B832E0-DA37-418E-A59F-192E2A63FE11}"/>
              </a:ext>
            </a:extLst>
          </p:cNvPr>
          <p:cNvSpPr txBox="1"/>
          <p:nvPr/>
        </p:nvSpPr>
        <p:spPr>
          <a:xfrm>
            <a:off x="692208" y="2886127"/>
            <a:ext cx="37963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Rester informé de toutes les réunions</a:t>
            </a:r>
            <a:endParaRPr lang="fr-FR" sz="1700" dirty="0">
              <a:solidFill>
                <a:srgbClr val="3E5CA7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08C74FC-9D2D-46FB-B219-8402AEBF7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00" y="1212334"/>
            <a:ext cx="430260" cy="42138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9D37913-DC9A-440F-9B2E-37B7E9FCD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54" y="3737501"/>
            <a:ext cx="430260" cy="40279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ABC0E09-B871-4020-9127-CE6760DC1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53" y="3736913"/>
            <a:ext cx="430260" cy="4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75ECF-B3A5-4CE2-8565-BE0C1A90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E5CA7"/>
                </a:solidFill>
              </a:rPr>
              <a:t>Je décide pour mon COPE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0A2EF8-674B-469D-8DAB-156C4B232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" y="1321437"/>
            <a:ext cx="9083043" cy="3290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9B57C6-315E-4147-90E6-59059CD45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"/>
          <a:stretch/>
        </p:blipFill>
        <p:spPr>
          <a:xfrm>
            <a:off x="334108" y="2099827"/>
            <a:ext cx="8363824" cy="23974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A075B16-1F44-4356-B0F4-9DA13F716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69" y="5448795"/>
            <a:ext cx="1125218" cy="9872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ABD3EAC-567E-44EB-B01D-0C04EB74F701}"/>
              </a:ext>
            </a:extLst>
          </p:cNvPr>
          <p:cNvSpPr txBox="1"/>
          <p:nvPr/>
        </p:nvSpPr>
        <p:spPr>
          <a:xfrm>
            <a:off x="4228643" y="5757739"/>
            <a:ext cx="30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E5CA7"/>
                </a:solidFill>
              </a:rPr>
              <a:t>COPE EAU POTABLE</a:t>
            </a:r>
          </a:p>
        </p:txBody>
      </p:sp>
    </p:spTree>
    <p:extLst>
      <p:ext uri="{BB962C8B-B14F-4D97-AF65-F5344CB8AC3E}">
        <p14:creationId xmlns:p14="http://schemas.microsoft.com/office/powerpoint/2010/main" val="247363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75ECF-B3A5-4CE2-8565-BE0C1A90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E5CA7"/>
                </a:solidFill>
              </a:rPr>
              <a:t>Je pilote mon budget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FE92A51-AAFB-429C-9862-FE98F464D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52" y="2607169"/>
            <a:ext cx="4138500" cy="146988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DF99E1D-8952-4597-877C-1C98B5843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19" y="2564707"/>
            <a:ext cx="1431443" cy="14025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5D937B1-EF6E-4CFD-AFEF-4CA187C26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"/>
          <a:stretch/>
        </p:blipFill>
        <p:spPr>
          <a:xfrm>
            <a:off x="121919" y="1260790"/>
            <a:ext cx="8943704" cy="5718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638F17-A30F-4CD4-9C5D-E969BC308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69" y="5448795"/>
            <a:ext cx="1125218" cy="98722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78F6F69-4D59-467F-85C5-9B2D92BC7ED9}"/>
              </a:ext>
            </a:extLst>
          </p:cNvPr>
          <p:cNvSpPr txBox="1"/>
          <p:nvPr/>
        </p:nvSpPr>
        <p:spPr>
          <a:xfrm>
            <a:off x="4228643" y="5757739"/>
            <a:ext cx="30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E5CA7"/>
                </a:solidFill>
              </a:rPr>
              <a:t>COPE EAU POTABLE</a:t>
            </a:r>
          </a:p>
        </p:txBody>
      </p:sp>
    </p:spTree>
    <p:extLst>
      <p:ext uri="{BB962C8B-B14F-4D97-AF65-F5344CB8AC3E}">
        <p14:creationId xmlns:p14="http://schemas.microsoft.com/office/powerpoint/2010/main" val="68711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75ECF-B3A5-4CE2-8565-BE0C1A90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E5CA7"/>
                </a:solidFill>
              </a:rPr>
              <a:t>Je contrôle mes interventions travaux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5C47FE-7ABF-4726-8985-30F8018C0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5" y="1314399"/>
            <a:ext cx="8995717" cy="6478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C74F25-D664-47E7-9B71-543734AFF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" y="1953513"/>
            <a:ext cx="1775534" cy="4772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868DF3C-BA09-4328-9174-E1A620ACE5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8"/>
          <a:stretch/>
        </p:blipFill>
        <p:spPr>
          <a:xfrm>
            <a:off x="1373539" y="2430732"/>
            <a:ext cx="6435635" cy="27396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0417BAD-51FD-4455-9B9F-89508DBA7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69" y="5448795"/>
            <a:ext cx="1125218" cy="9872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58CEA8-F911-4CED-A970-D6D53266696A}"/>
              </a:ext>
            </a:extLst>
          </p:cNvPr>
          <p:cNvSpPr txBox="1"/>
          <p:nvPr/>
        </p:nvSpPr>
        <p:spPr>
          <a:xfrm>
            <a:off x="4228643" y="5757739"/>
            <a:ext cx="30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E5CA7"/>
                </a:solidFill>
              </a:rPr>
              <a:t>COPE EAU POTABLE</a:t>
            </a:r>
          </a:p>
        </p:txBody>
      </p:sp>
    </p:spTree>
    <p:extLst>
      <p:ext uri="{BB962C8B-B14F-4D97-AF65-F5344CB8AC3E}">
        <p14:creationId xmlns:p14="http://schemas.microsoft.com/office/powerpoint/2010/main" val="172781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75ECF-B3A5-4CE2-8565-BE0C1A90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E5CA7"/>
                </a:solidFill>
              </a:rPr>
              <a:t>J’analyse mon activité technique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F3FF2F-5D28-4F2A-BF47-B65EC2369B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"/>
          <a:stretch/>
        </p:blipFill>
        <p:spPr>
          <a:xfrm>
            <a:off x="95796" y="1317041"/>
            <a:ext cx="8961119" cy="6385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BDE8BE3-F088-40B1-885B-BFBD756B7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/>
          <a:stretch/>
        </p:blipFill>
        <p:spPr>
          <a:xfrm>
            <a:off x="2257849" y="2232437"/>
            <a:ext cx="4681055" cy="3090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0B596F-D4CE-4509-A471-76D969CF1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69" y="5448795"/>
            <a:ext cx="1125218" cy="9872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16F6B66-79C0-4C5F-8E90-A62E97648563}"/>
              </a:ext>
            </a:extLst>
          </p:cNvPr>
          <p:cNvSpPr txBox="1"/>
          <p:nvPr/>
        </p:nvSpPr>
        <p:spPr>
          <a:xfrm>
            <a:off x="4228643" y="5757739"/>
            <a:ext cx="300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E5CA7"/>
                </a:solidFill>
              </a:rPr>
              <a:t>COPE EAU POTABLE</a:t>
            </a:r>
          </a:p>
        </p:txBody>
      </p:sp>
    </p:spTree>
    <p:extLst>
      <p:ext uri="{BB962C8B-B14F-4D97-AF65-F5344CB8AC3E}">
        <p14:creationId xmlns:p14="http://schemas.microsoft.com/office/powerpoint/2010/main" val="9204230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SDDEA 20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5CA7"/>
      </a:accent1>
      <a:accent2>
        <a:srgbClr val="84C3DF"/>
      </a:accent2>
      <a:accent3>
        <a:srgbClr val="3F83C5"/>
      </a:accent3>
      <a:accent4>
        <a:srgbClr val="EEC109"/>
      </a:accent4>
      <a:accent5>
        <a:srgbClr val="95BE72"/>
      </a:accent5>
      <a:accent6>
        <a:srgbClr val="7EBAA7"/>
      </a:accent6>
      <a:hlink>
        <a:srgbClr val="23387B"/>
      </a:hlink>
      <a:folHlink>
        <a:srgbClr val="6F492B"/>
      </a:folHlink>
    </a:clrScheme>
    <a:fontScheme name="Tahoma Charte graphiqu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EFAB2BEB67704CBE815AE9C5443F56" ma:contentTypeVersion="0" ma:contentTypeDescription="Crée un document." ma:contentTypeScope="" ma:versionID="cd9798e1e69a345a669cb285f3a27d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CF440F-10D2-4252-B898-72E458577D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08040F-F53D-477B-8A17-D9CCF0AB4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DB2A6B-291C-4B6B-AAFB-D3F336F26BC7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14479</TotalTime>
  <Words>278</Words>
  <Application>Microsoft Office PowerPoint</Application>
  <PresentationFormat>Affichage à l'écran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Thème Office</vt:lpstr>
      <vt:lpstr>ESPACE ÉLUS</vt:lpstr>
      <vt:lpstr>Présentation PowerPoint</vt:lpstr>
      <vt:lpstr>Je me connecte </vt:lpstr>
      <vt:lpstr>J’accède à l’espace Élus</vt:lpstr>
      <vt:lpstr>Je planifie mes réunions</vt:lpstr>
      <vt:lpstr>Je décide pour mon COPE</vt:lpstr>
      <vt:lpstr>Je pilote mon budget</vt:lpstr>
      <vt:lpstr>Je contrôle mes interventions travaux</vt:lpstr>
      <vt:lpstr>J’analyse mon activité technique</vt:lpstr>
      <vt:lpstr>J’analyse la relation à mes abonnés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Grasset Aurore</dc:creator>
  <cp:lastModifiedBy>GRASSET Aurore</cp:lastModifiedBy>
  <cp:revision>312</cp:revision>
  <cp:lastPrinted>2019-11-29T13:59:13Z</cp:lastPrinted>
  <dcterms:created xsi:type="dcterms:W3CDTF">2018-06-11T12:23:24Z</dcterms:created>
  <dcterms:modified xsi:type="dcterms:W3CDTF">2020-10-09T09:06:15Z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0x0101003CEFAB2BEB67704CBE815AE9C5443F56</vt:lpwstr>
  </property>
</Properties>
</file>