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  <p:sldMasterId id="2147483863" r:id="rId2"/>
    <p:sldMasterId id="2147483853" r:id="rId3"/>
    <p:sldMasterId id="2147483828" r:id="rId4"/>
    <p:sldMasterId id="2147483885" r:id="rId5"/>
  </p:sldMasterIdLst>
  <p:notesMasterIdLst>
    <p:notesMasterId r:id="rId36"/>
  </p:notesMasterIdLst>
  <p:handoutMasterIdLst>
    <p:handoutMasterId r:id="rId37"/>
  </p:handoutMasterIdLst>
  <p:sldIdLst>
    <p:sldId id="501" r:id="rId6"/>
    <p:sldId id="530" r:id="rId7"/>
    <p:sldId id="734" r:id="rId8"/>
    <p:sldId id="258" r:id="rId9"/>
    <p:sldId id="259" r:id="rId10"/>
    <p:sldId id="260" r:id="rId11"/>
    <p:sldId id="262" r:id="rId12"/>
    <p:sldId id="265" r:id="rId13"/>
    <p:sldId id="266" r:id="rId14"/>
    <p:sldId id="495" r:id="rId15"/>
    <p:sldId id="531" r:id="rId16"/>
    <p:sldId id="498" r:id="rId17"/>
    <p:sldId id="492" r:id="rId18"/>
    <p:sldId id="491" r:id="rId19"/>
    <p:sldId id="510" r:id="rId20"/>
    <p:sldId id="508" r:id="rId21"/>
    <p:sldId id="532" r:id="rId22"/>
    <p:sldId id="506" r:id="rId23"/>
    <p:sldId id="503" r:id="rId24"/>
    <p:sldId id="512" r:id="rId25"/>
    <p:sldId id="533" r:id="rId26"/>
    <p:sldId id="513" r:id="rId27"/>
    <p:sldId id="662" r:id="rId28"/>
    <p:sldId id="733" r:id="rId29"/>
    <p:sldId id="514" r:id="rId30"/>
    <p:sldId id="534" r:id="rId31"/>
    <p:sldId id="516" r:id="rId32"/>
    <p:sldId id="507" r:id="rId33"/>
    <p:sldId id="263" r:id="rId34"/>
    <p:sldId id="735" r:id="rId35"/>
  </p:sldIdLst>
  <p:sldSz cx="9144000" cy="6858000" type="screen4x3"/>
  <p:notesSz cx="6858000" cy="9144000"/>
  <p:defaultTextStyle>
    <a:defPPr>
      <a:defRPr lang="id-ID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967" userDrawn="1">
          <p15:clr>
            <a:srgbClr val="A4A3A4"/>
          </p15:clr>
        </p15:guide>
        <p15:guide id="2" orient="horz" pos="2463" userDrawn="1">
          <p15:clr>
            <a:srgbClr val="A4A3A4"/>
          </p15:clr>
        </p15:guide>
        <p15:guide id="3" orient="horz" pos="1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A71D6"/>
    <a:srgbClr val="2A59A6"/>
    <a:srgbClr val="94B5DE"/>
    <a:srgbClr val="1F6BD1"/>
    <a:srgbClr val="17529D"/>
    <a:srgbClr val="AA3226"/>
    <a:srgbClr val="D98B0E"/>
    <a:srgbClr val="3A71B8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365" autoAdjust="0"/>
  </p:normalViewPr>
  <p:slideViewPr>
    <p:cSldViewPr>
      <p:cViewPr varScale="1">
        <p:scale>
          <a:sx n="105" d="100"/>
          <a:sy n="105" d="100"/>
        </p:scale>
        <p:origin x="1836" y="114"/>
      </p:cViewPr>
      <p:guideLst>
        <p:guide pos="4967"/>
        <p:guide orient="horz" pos="2463"/>
        <p:guide orient="horz" pos="17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008" y="8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4007C-4214-4C32-A35F-8FA4BF62ED0A}" type="datetimeFigureOut">
              <a:rPr lang="id-ID" smtClean="0"/>
              <a:t>11/03/2025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DC27E-17D3-4AD7-83C9-E5D4C007C2F0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4582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6DAFF-5223-43CD-9412-3265A93C4AA1}" type="datetimeFigureOut">
              <a:rPr lang="id-ID" smtClean="0"/>
              <a:t>11/03/2025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2ABD7-284B-4AEE-9AD5-F0CEBFB0821A}" type="slidenum">
              <a:rPr lang="id-ID" smtClean="0"/>
              <a:t>‹N°›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83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CF5E51-2949-22D7-AE05-AFABDCEA1D5E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241E813-3C34-783D-209C-EB696CB407C0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F095E4-E2D1-64EF-7309-79BA4B36980A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DDCBE6D-BF5E-F88B-9513-C67E1FCA3AD7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4874E4-D2F0-D411-B621-DC5D0054C4E0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88476B-D424-9F3B-5D16-5E269E62E5F6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le Val de Marne + petite couronne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2ABD7-284B-4AEE-9AD5-F0CEBFB0821A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8283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2ABD7-284B-4AEE-9AD5-F0CEBFB0821A}" type="slidenum">
              <a:rPr lang="id-ID" smtClean="0"/>
              <a:t>27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3284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A270DC-BD94-22F5-2DE9-0D118AE2C00A}" type="slidenum">
              <a:rPr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82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60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22">
            <a:extLst>
              <a:ext uri="{FF2B5EF4-FFF2-40B4-BE49-F238E27FC236}">
                <a16:creationId xmlns:a16="http://schemas.microsoft.com/office/drawing/2014/main" id="{35616531-EB88-4665-86CE-B41F08113F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1589" y="4013900"/>
            <a:ext cx="629342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Num4</a:t>
            </a:r>
          </a:p>
        </p:txBody>
      </p:sp>
      <p:sp>
        <p:nvSpPr>
          <p:cNvPr id="30" name="Espace réservé du texte 22">
            <a:extLst>
              <a:ext uri="{FF2B5EF4-FFF2-40B4-BE49-F238E27FC236}">
                <a16:creationId xmlns:a16="http://schemas.microsoft.com/office/drawing/2014/main" id="{4F090E76-2F64-4281-AFDA-55CC2C19D1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1589" y="3182954"/>
            <a:ext cx="629342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Num3</a:t>
            </a:r>
          </a:p>
        </p:txBody>
      </p:sp>
      <p:sp>
        <p:nvSpPr>
          <p:cNvPr id="27" name="Espace réservé du texte 22">
            <a:extLst>
              <a:ext uri="{FF2B5EF4-FFF2-40B4-BE49-F238E27FC236}">
                <a16:creationId xmlns:a16="http://schemas.microsoft.com/office/drawing/2014/main" id="{F767D152-C99F-488D-93B7-AC3E36C301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01589" y="2365109"/>
            <a:ext cx="629342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Num2</a:t>
            </a:r>
          </a:p>
        </p:txBody>
      </p:sp>
      <p:sp>
        <p:nvSpPr>
          <p:cNvPr id="17" name="Arc plein 16">
            <a:extLst>
              <a:ext uri="{FF2B5EF4-FFF2-40B4-BE49-F238E27FC236}">
                <a16:creationId xmlns:a16="http://schemas.microsoft.com/office/drawing/2014/main" id="{6873C10A-930E-4610-A053-7B1AE3AFF53E}"/>
              </a:ext>
            </a:extLst>
          </p:cNvPr>
          <p:cNvSpPr/>
          <p:nvPr/>
        </p:nvSpPr>
        <p:spPr>
          <a:xfrm>
            <a:off x="3857969" y="1635461"/>
            <a:ext cx="316582" cy="316582"/>
          </a:xfrm>
          <a:prstGeom prst="blockArc">
            <a:avLst>
              <a:gd name="adj1" fmla="val 3"/>
              <a:gd name="adj2" fmla="val 16309360"/>
              <a:gd name="adj3" fmla="val 834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06E76AB-01AB-4D9F-8342-572E70300B99}"/>
              </a:ext>
            </a:extLst>
          </p:cNvPr>
          <p:cNvSpPr txBox="1"/>
          <p:nvPr/>
        </p:nvSpPr>
        <p:spPr>
          <a:xfrm>
            <a:off x="473021" y="3045150"/>
            <a:ext cx="2370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kern="120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Sommaire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D4429F1A-EB58-4866-8760-44B7CB4B57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1960" y="1608808"/>
            <a:ext cx="1944141" cy="3698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Entrée 1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BD181264-F378-4F80-BFBC-6844B7CF8B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1589" y="1678807"/>
            <a:ext cx="629342" cy="2585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Num1</a:t>
            </a:r>
          </a:p>
        </p:txBody>
      </p:sp>
      <p:sp>
        <p:nvSpPr>
          <p:cNvPr id="25" name="Arc plein 24">
            <a:extLst>
              <a:ext uri="{FF2B5EF4-FFF2-40B4-BE49-F238E27FC236}">
                <a16:creationId xmlns:a16="http://schemas.microsoft.com/office/drawing/2014/main" id="{1E8EE0E3-37AF-45F5-B819-A357EC1450A3}"/>
              </a:ext>
            </a:extLst>
          </p:cNvPr>
          <p:cNvSpPr/>
          <p:nvPr userDrawn="1"/>
        </p:nvSpPr>
        <p:spPr>
          <a:xfrm>
            <a:off x="3857969" y="2404863"/>
            <a:ext cx="316582" cy="316582"/>
          </a:xfrm>
          <a:prstGeom prst="blockArc">
            <a:avLst>
              <a:gd name="adj1" fmla="val 3"/>
              <a:gd name="adj2" fmla="val 16309360"/>
              <a:gd name="adj3" fmla="val 834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11E2D076-1648-43F7-8370-CE19BA9DF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1960" y="2378210"/>
            <a:ext cx="1944141" cy="3698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Entrée 2</a:t>
            </a:r>
          </a:p>
        </p:txBody>
      </p:sp>
      <p:sp>
        <p:nvSpPr>
          <p:cNvPr id="28" name="Arc plein 27">
            <a:extLst>
              <a:ext uri="{FF2B5EF4-FFF2-40B4-BE49-F238E27FC236}">
                <a16:creationId xmlns:a16="http://schemas.microsoft.com/office/drawing/2014/main" id="{A61A05CE-8715-48E7-A6C1-5194950E3DFF}"/>
              </a:ext>
            </a:extLst>
          </p:cNvPr>
          <p:cNvSpPr/>
          <p:nvPr userDrawn="1"/>
        </p:nvSpPr>
        <p:spPr>
          <a:xfrm>
            <a:off x="3857969" y="3222708"/>
            <a:ext cx="316582" cy="316582"/>
          </a:xfrm>
          <a:prstGeom prst="blockArc">
            <a:avLst>
              <a:gd name="adj1" fmla="val 3"/>
              <a:gd name="adj2" fmla="val 16309360"/>
              <a:gd name="adj3" fmla="val 834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B58DF112-8F55-4733-95E3-AE0584A91B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1960" y="3196055"/>
            <a:ext cx="1944141" cy="3698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Entrée 3</a:t>
            </a:r>
          </a:p>
        </p:txBody>
      </p:sp>
      <p:sp>
        <p:nvSpPr>
          <p:cNvPr id="31" name="Arc plein 30">
            <a:extLst>
              <a:ext uri="{FF2B5EF4-FFF2-40B4-BE49-F238E27FC236}">
                <a16:creationId xmlns:a16="http://schemas.microsoft.com/office/drawing/2014/main" id="{B370D097-3903-4A42-AEFA-EB14497C0F4A}"/>
              </a:ext>
            </a:extLst>
          </p:cNvPr>
          <p:cNvSpPr/>
          <p:nvPr userDrawn="1"/>
        </p:nvSpPr>
        <p:spPr>
          <a:xfrm>
            <a:off x="3857969" y="4047738"/>
            <a:ext cx="316582" cy="316582"/>
          </a:xfrm>
          <a:prstGeom prst="blockArc">
            <a:avLst>
              <a:gd name="adj1" fmla="val 3"/>
              <a:gd name="adj2" fmla="val 16309360"/>
              <a:gd name="adj3" fmla="val 83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9642B2E2-B9A2-4A64-AF1A-535F82019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4021085"/>
            <a:ext cx="1944141" cy="3698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Entrée 4</a:t>
            </a:r>
          </a:p>
        </p:txBody>
      </p:sp>
      <p:sp>
        <p:nvSpPr>
          <p:cNvPr id="2" name="Espace réservé du texte 22">
            <a:extLst>
              <a:ext uri="{FF2B5EF4-FFF2-40B4-BE49-F238E27FC236}">
                <a16:creationId xmlns:a16="http://schemas.microsoft.com/office/drawing/2014/main" id="{A53160CA-D58D-7043-16AA-F202319EA9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0840" y="4804372"/>
            <a:ext cx="1944141" cy="3698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Entrée 5</a:t>
            </a:r>
          </a:p>
        </p:txBody>
      </p:sp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67A0754D-A6BB-58A8-4624-03A9BA1D99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01589" y="4852031"/>
            <a:ext cx="629342" cy="2585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Num5</a:t>
            </a:r>
          </a:p>
        </p:txBody>
      </p:sp>
      <p:sp>
        <p:nvSpPr>
          <p:cNvPr id="4" name="Arc plein 3">
            <a:extLst>
              <a:ext uri="{FF2B5EF4-FFF2-40B4-BE49-F238E27FC236}">
                <a16:creationId xmlns:a16="http://schemas.microsoft.com/office/drawing/2014/main" id="{0376117B-A9CB-CD6F-2D41-8144AFDE1E8B}"/>
              </a:ext>
            </a:extLst>
          </p:cNvPr>
          <p:cNvSpPr/>
          <p:nvPr userDrawn="1"/>
        </p:nvSpPr>
        <p:spPr>
          <a:xfrm>
            <a:off x="3857969" y="4831025"/>
            <a:ext cx="316582" cy="316582"/>
          </a:xfrm>
          <a:prstGeom prst="blockArc">
            <a:avLst>
              <a:gd name="adj1" fmla="val 3"/>
              <a:gd name="adj2" fmla="val 16309360"/>
              <a:gd name="adj3" fmla="val 834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0506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770E31B-B4B7-424A-8BCB-4B8D1DA6E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8718"/>
            <a:ext cx="9154800" cy="7419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E9FEB92-E063-4924-A9BC-2CBD68CB264F}"/>
              </a:ext>
            </a:extLst>
          </p:cNvPr>
          <p:cNvSpPr txBox="1"/>
          <p:nvPr userDrawn="1"/>
        </p:nvSpPr>
        <p:spPr>
          <a:xfrm>
            <a:off x="8573632" y="651300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bg2"/>
                </a:solidFill>
              </a:rPr>
              <a:pPr algn="r"/>
              <a:t>‹N°›</a:t>
            </a:fld>
            <a:endParaRPr lang="fr-FR" sz="1100" dirty="0">
              <a:solidFill>
                <a:schemeClr val="bg2"/>
              </a:solidFill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474A631-5CEA-42EC-8451-EE2C542E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75" y="68298"/>
            <a:ext cx="7886700" cy="1325563"/>
          </a:xfrm>
        </p:spPr>
        <p:txBody>
          <a:bodyPr>
            <a:normAutofit/>
          </a:bodyPr>
          <a:lstStyle>
            <a:lvl1pPr>
              <a:defRPr sz="3600"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89455C-667B-43C3-A204-1E0DFBD4F5F1}"/>
              </a:ext>
            </a:extLst>
          </p:cNvPr>
          <p:cNvSpPr txBox="1"/>
          <p:nvPr userDrawn="1"/>
        </p:nvSpPr>
        <p:spPr>
          <a:xfrm>
            <a:off x="3296808" y="104862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accent1"/>
                </a:solidFill>
              </a:rPr>
              <a:t>Le SAGE Bassée-Voulzie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E1A5456B-66C6-49C6-A999-8D98A55A6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1465180"/>
            <a:ext cx="5462587" cy="37036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65D1D5F-1CC6-4A2B-BB3F-ABB2281E5D0A}"/>
              </a:ext>
            </a:extLst>
          </p:cNvPr>
          <p:cNvGrpSpPr/>
          <p:nvPr userDrawn="1"/>
        </p:nvGrpSpPr>
        <p:grpSpPr>
          <a:xfrm>
            <a:off x="1" y="5555512"/>
            <a:ext cx="1343025" cy="1315188"/>
            <a:chOff x="1" y="5542812"/>
            <a:chExt cx="1343025" cy="131518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E5DDE99-1F20-4D78-9798-1B264E4B7953}"/>
                </a:ext>
              </a:extLst>
            </p:cNvPr>
            <p:cNvSpPr/>
            <p:nvPr userDrawn="1"/>
          </p:nvSpPr>
          <p:spPr>
            <a:xfrm>
              <a:off x="1" y="5542812"/>
              <a:ext cx="1343025" cy="1315188"/>
            </a:xfrm>
            <a:custGeom>
              <a:avLst/>
              <a:gdLst>
                <a:gd name="connsiteX0" fmla="*/ 514350 w 1343025"/>
                <a:gd name="connsiteY0" fmla="*/ 0 h 1315188"/>
                <a:gd name="connsiteX1" fmla="*/ 1343025 w 1343025"/>
                <a:gd name="connsiteY1" fmla="*/ 828675 h 1315188"/>
                <a:gd name="connsiteX2" fmla="*/ 1201501 w 1343025"/>
                <a:gd name="connsiteY2" fmla="*/ 1291995 h 1315188"/>
                <a:gd name="connsiteX3" fmla="*/ 1182365 w 1343025"/>
                <a:gd name="connsiteY3" fmla="*/ 1315188 h 1315188"/>
                <a:gd name="connsiteX4" fmla="*/ 0 w 1343025"/>
                <a:gd name="connsiteY4" fmla="*/ 1315188 h 1315188"/>
                <a:gd name="connsiteX5" fmla="*/ 0 w 1343025"/>
                <a:gd name="connsiteY5" fmla="*/ 183628 h 1315188"/>
                <a:gd name="connsiteX6" fmla="*/ 51030 w 1343025"/>
                <a:gd name="connsiteY6" fmla="*/ 141525 h 1315188"/>
                <a:gd name="connsiteX7" fmla="*/ 514350 w 1343025"/>
                <a:gd name="connsiteY7" fmla="*/ 0 h 13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3025" h="1315188">
                  <a:moveTo>
                    <a:pt x="514350" y="0"/>
                  </a:moveTo>
                  <a:cubicBezTo>
                    <a:pt x="972015" y="0"/>
                    <a:pt x="1343025" y="371010"/>
                    <a:pt x="1343025" y="828675"/>
                  </a:cubicBezTo>
                  <a:cubicBezTo>
                    <a:pt x="1343025" y="1000300"/>
                    <a:pt x="1290852" y="1159738"/>
                    <a:pt x="1201501" y="1291995"/>
                  </a:cubicBezTo>
                  <a:lnTo>
                    <a:pt x="1182365" y="1315188"/>
                  </a:lnTo>
                  <a:lnTo>
                    <a:pt x="0" y="1315188"/>
                  </a:lnTo>
                  <a:lnTo>
                    <a:pt x="0" y="183628"/>
                  </a:lnTo>
                  <a:lnTo>
                    <a:pt x="51030" y="141525"/>
                  </a:lnTo>
                  <a:cubicBezTo>
                    <a:pt x="183287" y="52174"/>
                    <a:pt x="342726" y="0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C027242-8886-44FF-888F-6FFC231C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5684426"/>
              <a:ext cx="1080000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114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EEF8ABFA-5245-4FDB-B0D6-5F288BD958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3305150" cy="6857998"/>
          </a:xfrm>
          <a:custGeom>
            <a:avLst/>
            <a:gdLst>
              <a:gd name="connsiteX0" fmla="*/ 0 w 3305150"/>
              <a:gd name="connsiteY0" fmla="*/ 0 h 6857998"/>
              <a:gd name="connsiteX1" fmla="*/ 3250255 w 3305150"/>
              <a:gd name="connsiteY1" fmla="*/ 0 h 6857998"/>
              <a:gd name="connsiteX2" fmla="*/ 3273666 w 3305150"/>
              <a:gd name="connsiteY2" fmla="*/ 126257 h 6857998"/>
              <a:gd name="connsiteX3" fmla="*/ 2563761 w 3305150"/>
              <a:gd name="connsiteY3" fmla="*/ 6701188 h 6857998"/>
              <a:gd name="connsiteX4" fmla="*/ 2614020 w 3305150"/>
              <a:gd name="connsiteY4" fmla="*/ 6857998 h 6857998"/>
              <a:gd name="connsiteX5" fmla="*/ 1199495 w 3305150"/>
              <a:gd name="connsiteY5" fmla="*/ 6857998 h 6857998"/>
              <a:gd name="connsiteX6" fmla="*/ 1258611 w 3305150"/>
              <a:gd name="connsiteY6" fmla="*/ 6756715 h 6857998"/>
              <a:gd name="connsiteX7" fmla="*/ 1342517 w 3305150"/>
              <a:gd name="connsiteY7" fmla="*/ 6393438 h 6857998"/>
              <a:gd name="connsiteX8" fmla="*/ 1342440 w 3305150"/>
              <a:gd name="connsiteY8" fmla="*/ 6391934 h 6857998"/>
              <a:gd name="connsiteX9" fmla="*/ 1343026 w 3305150"/>
              <a:gd name="connsiteY9" fmla="*/ 6384186 h 6857998"/>
              <a:gd name="connsiteX10" fmla="*/ 514351 w 3305150"/>
              <a:gd name="connsiteY10" fmla="*/ 5555511 h 6857998"/>
              <a:gd name="connsiteX11" fmla="*/ 501455 w 3305150"/>
              <a:gd name="connsiteY11" fmla="*/ 5556487 h 6857998"/>
              <a:gd name="connsiteX12" fmla="*/ 491627 w 3305150"/>
              <a:gd name="connsiteY12" fmla="*/ 5555511 h 6857998"/>
              <a:gd name="connsiteX13" fmla="*/ 15886 w 3305150"/>
              <a:gd name="connsiteY13" fmla="*/ 5698616 h 6857998"/>
              <a:gd name="connsiteX14" fmla="*/ 0 w 3305150"/>
              <a:gd name="connsiteY14" fmla="*/ 571152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05150" h="6857998">
                <a:moveTo>
                  <a:pt x="0" y="0"/>
                </a:moveTo>
                <a:lnTo>
                  <a:pt x="3250255" y="0"/>
                </a:lnTo>
                <a:lnTo>
                  <a:pt x="3273666" y="126257"/>
                </a:lnTo>
                <a:cubicBezTo>
                  <a:pt x="3548570" y="1980421"/>
                  <a:pt x="1914926" y="4428445"/>
                  <a:pt x="2563761" y="6701188"/>
                </a:cubicBezTo>
                <a:lnTo>
                  <a:pt x="2614020" y="6857998"/>
                </a:lnTo>
                <a:lnTo>
                  <a:pt x="1199495" y="6857998"/>
                </a:lnTo>
                <a:lnTo>
                  <a:pt x="1258611" y="6756715"/>
                </a:lnTo>
                <a:cubicBezTo>
                  <a:pt x="1312383" y="6646819"/>
                  <a:pt x="1342517" y="6523594"/>
                  <a:pt x="1342517" y="6393438"/>
                </a:cubicBezTo>
                <a:lnTo>
                  <a:pt x="1342440" y="6391934"/>
                </a:lnTo>
                <a:lnTo>
                  <a:pt x="1343026" y="6384186"/>
                </a:lnTo>
                <a:cubicBezTo>
                  <a:pt x="1343026" y="5926521"/>
                  <a:pt x="972016" y="5555511"/>
                  <a:pt x="514351" y="5555511"/>
                </a:cubicBezTo>
                <a:lnTo>
                  <a:pt x="501455" y="5556487"/>
                </a:lnTo>
                <a:lnTo>
                  <a:pt x="491627" y="5555511"/>
                </a:lnTo>
                <a:cubicBezTo>
                  <a:pt x="315402" y="5555511"/>
                  <a:pt x="151689" y="5608268"/>
                  <a:pt x="15886" y="5698616"/>
                </a:cubicBezTo>
                <a:lnTo>
                  <a:pt x="0" y="57115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9FEB92-E063-4924-A9BC-2CBD68CB264F}"/>
              </a:ext>
            </a:extLst>
          </p:cNvPr>
          <p:cNvSpPr txBox="1"/>
          <p:nvPr userDrawn="1"/>
        </p:nvSpPr>
        <p:spPr>
          <a:xfrm>
            <a:off x="8573632" y="651300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accent1"/>
                </a:solidFill>
              </a:rPr>
              <a:pPr algn="r"/>
              <a:t>‹N°›</a:t>
            </a:fld>
            <a:endParaRPr lang="fr-FR" sz="1100" dirty="0">
              <a:solidFill>
                <a:schemeClr val="accent1"/>
              </a:solidFill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474A631-5CEA-42EC-8451-EE2C542E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764" y="766148"/>
            <a:ext cx="7886700" cy="1325563"/>
          </a:xfrm>
        </p:spPr>
        <p:txBody>
          <a:bodyPr>
            <a:normAutofit/>
          </a:bodyPr>
          <a:lstStyle>
            <a:lvl1pPr>
              <a:defRPr sz="3600"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89455C-667B-43C3-A204-1E0DFBD4F5F1}"/>
              </a:ext>
            </a:extLst>
          </p:cNvPr>
          <p:cNvSpPr txBox="1"/>
          <p:nvPr userDrawn="1"/>
        </p:nvSpPr>
        <p:spPr>
          <a:xfrm>
            <a:off x="3296808" y="104862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accent1"/>
                </a:solidFill>
              </a:rPr>
              <a:t>Le SAGE Bassée-Voulzie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E1A5456B-66C6-49C6-A999-8D98A55A6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8764" y="2034740"/>
            <a:ext cx="5462587" cy="37036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2FBCB91-C9B8-4254-88FF-62097E376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5697126"/>
            <a:ext cx="1080000" cy="1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8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675DC990-8163-449D-805C-01B938422E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2160" y="0"/>
            <a:ext cx="3151840" cy="6858000"/>
          </a:xfrm>
          <a:custGeom>
            <a:avLst/>
            <a:gdLst>
              <a:gd name="connsiteX0" fmla="*/ 61537 w 3151840"/>
              <a:gd name="connsiteY0" fmla="*/ 0 h 6858000"/>
              <a:gd name="connsiteX1" fmla="*/ 3151840 w 3151840"/>
              <a:gd name="connsiteY1" fmla="*/ 0 h 6858000"/>
              <a:gd name="connsiteX2" fmla="*/ 3151840 w 3151840"/>
              <a:gd name="connsiteY2" fmla="*/ 6858000 h 6858000"/>
              <a:gd name="connsiteX3" fmla="*/ 684922 w 3151840"/>
              <a:gd name="connsiteY3" fmla="*/ 6858000 h 6858000"/>
              <a:gd name="connsiteX4" fmla="*/ 713151 w 3151840"/>
              <a:gd name="connsiteY4" fmla="*/ 6765404 h 6858000"/>
              <a:gd name="connsiteX5" fmla="*/ 49258 w 3151840"/>
              <a:gd name="connsiteY5" fmla="*/ 545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51840" h="6858000">
                <a:moveTo>
                  <a:pt x="61537" y="0"/>
                </a:moveTo>
                <a:lnTo>
                  <a:pt x="3151840" y="0"/>
                </a:lnTo>
                <a:lnTo>
                  <a:pt x="3151840" y="6858000"/>
                </a:lnTo>
                <a:lnTo>
                  <a:pt x="684922" y="6858000"/>
                </a:lnTo>
                <a:lnTo>
                  <a:pt x="713151" y="6765404"/>
                </a:lnTo>
                <a:cubicBezTo>
                  <a:pt x="1412989" y="4210075"/>
                  <a:pt x="-307345" y="1965279"/>
                  <a:pt x="49258" y="545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474A631-5CEA-42EC-8451-EE2C542E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6211"/>
            <a:ext cx="7886700" cy="1325563"/>
          </a:xfrm>
        </p:spPr>
        <p:txBody>
          <a:bodyPr>
            <a:normAutofit/>
          </a:bodyPr>
          <a:lstStyle>
            <a:lvl1pPr>
              <a:defRPr sz="3600"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E1A5456B-66C6-49C6-A999-8D98A55A6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528" y="1964803"/>
            <a:ext cx="5462587" cy="37036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2FBCB91-C9B8-4254-88FF-62097E376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5697126"/>
            <a:ext cx="1080000" cy="11052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E9FEB92-E063-4924-A9BC-2CBD68CB264F}"/>
              </a:ext>
            </a:extLst>
          </p:cNvPr>
          <p:cNvSpPr txBox="1"/>
          <p:nvPr userDrawn="1"/>
        </p:nvSpPr>
        <p:spPr>
          <a:xfrm>
            <a:off x="8573632" y="651300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bg1"/>
                </a:solidFill>
              </a:rPr>
              <a:pPr algn="r"/>
              <a:t>‹N°›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89455C-667B-43C3-A204-1E0DFBD4F5F1}"/>
              </a:ext>
            </a:extLst>
          </p:cNvPr>
          <p:cNvSpPr txBox="1"/>
          <p:nvPr userDrawn="1"/>
        </p:nvSpPr>
        <p:spPr>
          <a:xfrm>
            <a:off x="3296808" y="104862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Titre présentation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C2D78B-6348-419C-87DC-5AD44F6FF850}"/>
              </a:ext>
            </a:extLst>
          </p:cNvPr>
          <p:cNvSpPr txBox="1"/>
          <p:nvPr userDrawn="1"/>
        </p:nvSpPr>
        <p:spPr>
          <a:xfrm>
            <a:off x="8564429" y="653683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bg1"/>
                </a:solidFill>
              </a:rPr>
              <a:pPr algn="r"/>
              <a:t>‹N°›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3C0AAE9-6A59-46F2-930A-CB4ABBEE3E40}"/>
              </a:ext>
            </a:extLst>
          </p:cNvPr>
          <p:cNvSpPr txBox="1"/>
          <p:nvPr userDrawn="1"/>
        </p:nvSpPr>
        <p:spPr>
          <a:xfrm>
            <a:off x="3287605" y="128692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Titre présentation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827C9EF-E639-4082-A0B0-6F02EFE705F5}"/>
              </a:ext>
            </a:extLst>
          </p:cNvPr>
          <p:cNvSpPr txBox="1"/>
          <p:nvPr userDrawn="1"/>
        </p:nvSpPr>
        <p:spPr>
          <a:xfrm>
            <a:off x="6154476" y="6539330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accent1"/>
                </a:solidFill>
              </a:rPr>
              <a:pPr algn="r"/>
              <a:t>‹N°›</a:t>
            </a:fld>
            <a:endParaRPr lang="fr-FR" sz="1100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284711-D8D0-4FEB-9B7B-A5A1D05150FE}"/>
              </a:ext>
            </a:extLst>
          </p:cNvPr>
          <p:cNvSpPr txBox="1"/>
          <p:nvPr userDrawn="1"/>
        </p:nvSpPr>
        <p:spPr>
          <a:xfrm>
            <a:off x="52373" y="79048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>
                <a:solidFill>
                  <a:schemeClr val="accent1"/>
                </a:solidFill>
              </a:rPr>
              <a:t>Le SAGE Bassée-Voulzie</a:t>
            </a:r>
          </a:p>
        </p:txBody>
      </p:sp>
    </p:spTree>
    <p:extLst>
      <p:ext uri="{BB962C8B-B14F-4D97-AF65-F5344CB8AC3E}">
        <p14:creationId xmlns:p14="http://schemas.microsoft.com/office/powerpoint/2010/main" val="2233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leur 4">
    <p:bg>
      <p:bgPr>
        <a:gradFill>
          <a:gsLst>
            <a:gs pos="41000">
              <a:schemeClr val="accent4"/>
            </a:gs>
            <a:gs pos="100000">
              <a:srgbClr val="3A71D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A724E17-E054-4D8D-A333-FF4C019CC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04" y="3219450"/>
            <a:ext cx="4171950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179B1C24-AD5A-437F-A0B8-4EEF4249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D2C9006-FB5C-4DFD-8544-29465100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8386" y="0"/>
            <a:ext cx="4485614" cy="6858000"/>
          </a:xfrm>
          <a:custGeom>
            <a:avLst/>
            <a:gdLst>
              <a:gd name="connsiteX0" fmla="*/ 808170 w 4485614"/>
              <a:gd name="connsiteY0" fmla="*/ 0 h 6858000"/>
              <a:gd name="connsiteX1" fmla="*/ 4485614 w 4485614"/>
              <a:gd name="connsiteY1" fmla="*/ 0 h 6858000"/>
              <a:gd name="connsiteX2" fmla="*/ 4485614 w 4485614"/>
              <a:gd name="connsiteY2" fmla="*/ 6858000 h 6858000"/>
              <a:gd name="connsiteX3" fmla="*/ 147534 w 4485614"/>
              <a:gd name="connsiteY3" fmla="*/ 6858000 h 6858000"/>
              <a:gd name="connsiteX4" fmla="*/ 143359 w 4485614"/>
              <a:gd name="connsiteY4" fmla="*/ 6845657 h 6858000"/>
              <a:gd name="connsiteX5" fmla="*/ 817274 w 4485614"/>
              <a:gd name="connsiteY5" fmla="*/ 24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614" h="6858000">
                <a:moveTo>
                  <a:pt x="808170" y="0"/>
                </a:moveTo>
                <a:lnTo>
                  <a:pt x="4485614" y="0"/>
                </a:lnTo>
                <a:lnTo>
                  <a:pt x="4485614" y="6858000"/>
                </a:lnTo>
                <a:lnTo>
                  <a:pt x="147534" y="6858000"/>
                </a:lnTo>
                <a:lnTo>
                  <a:pt x="143359" y="6845657"/>
                </a:lnTo>
                <a:cubicBezTo>
                  <a:pt x="-498096" y="4663043"/>
                  <a:pt x="1246204" y="1422641"/>
                  <a:pt x="817274" y="2401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/>
          <a:p>
            <a:endParaRPr lang="fr-FR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34FE7007-D110-44E6-B281-33EC4F10C150}"/>
              </a:ext>
            </a:extLst>
          </p:cNvPr>
          <p:cNvCxnSpPr/>
          <p:nvPr userDrawn="1"/>
        </p:nvCxnSpPr>
        <p:spPr>
          <a:xfrm>
            <a:off x="428400" y="2993869"/>
            <a:ext cx="277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plein 19">
            <a:extLst>
              <a:ext uri="{FF2B5EF4-FFF2-40B4-BE49-F238E27FC236}">
                <a16:creationId xmlns:a16="http://schemas.microsoft.com/office/drawing/2014/main" id="{98E6D7FF-A4C4-4036-BA5C-82E3763715EB}"/>
              </a:ext>
            </a:extLst>
          </p:cNvPr>
          <p:cNvSpPr/>
          <p:nvPr/>
        </p:nvSpPr>
        <p:spPr>
          <a:xfrm>
            <a:off x="1838510" y="583035"/>
            <a:ext cx="610552" cy="610552"/>
          </a:xfrm>
          <a:prstGeom prst="blockArc">
            <a:avLst>
              <a:gd name="adj1" fmla="val 3"/>
              <a:gd name="adj2" fmla="val 16299146"/>
              <a:gd name="adj3" fmla="val 4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EBD89BA5-E76B-4798-9C84-57B83B82D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45" y="680649"/>
            <a:ext cx="1760083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Numéro</a:t>
            </a:r>
          </a:p>
        </p:txBody>
      </p:sp>
    </p:spTree>
    <p:extLst>
      <p:ext uri="{BB962C8B-B14F-4D97-AF65-F5344CB8AC3E}">
        <p14:creationId xmlns:p14="http://schemas.microsoft.com/office/powerpoint/2010/main" val="335876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8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5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96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5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67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15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leur 1">
    <p:bg>
      <p:bgPr>
        <a:gradFill>
          <a:gsLst>
            <a:gs pos="41000">
              <a:schemeClr val="accent1"/>
            </a:gs>
            <a:gs pos="100000">
              <a:srgbClr val="1F6B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A724E17-E054-4D8D-A333-FF4C019CC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04" y="3219450"/>
            <a:ext cx="4171950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179B1C24-AD5A-437F-A0B8-4EEF4249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D2C9006-FB5C-4DFD-8544-29465100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8386" y="0"/>
            <a:ext cx="4485614" cy="6858000"/>
          </a:xfrm>
          <a:custGeom>
            <a:avLst/>
            <a:gdLst>
              <a:gd name="connsiteX0" fmla="*/ 808170 w 4485614"/>
              <a:gd name="connsiteY0" fmla="*/ 0 h 6858000"/>
              <a:gd name="connsiteX1" fmla="*/ 4485614 w 4485614"/>
              <a:gd name="connsiteY1" fmla="*/ 0 h 6858000"/>
              <a:gd name="connsiteX2" fmla="*/ 4485614 w 4485614"/>
              <a:gd name="connsiteY2" fmla="*/ 6858000 h 6858000"/>
              <a:gd name="connsiteX3" fmla="*/ 147534 w 4485614"/>
              <a:gd name="connsiteY3" fmla="*/ 6858000 h 6858000"/>
              <a:gd name="connsiteX4" fmla="*/ 143359 w 4485614"/>
              <a:gd name="connsiteY4" fmla="*/ 6845657 h 6858000"/>
              <a:gd name="connsiteX5" fmla="*/ 817274 w 4485614"/>
              <a:gd name="connsiteY5" fmla="*/ 24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614" h="6858000">
                <a:moveTo>
                  <a:pt x="808170" y="0"/>
                </a:moveTo>
                <a:lnTo>
                  <a:pt x="4485614" y="0"/>
                </a:lnTo>
                <a:lnTo>
                  <a:pt x="4485614" y="6858000"/>
                </a:lnTo>
                <a:lnTo>
                  <a:pt x="147534" y="6858000"/>
                </a:lnTo>
                <a:lnTo>
                  <a:pt x="143359" y="6845657"/>
                </a:lnTo>
                <a:cubicBezTo>
                  <a:pt x="-498096" y="4663043"/>
                  <a:pt x="1246204" y="1422641"/>
                  <a:pt x="817274" y="2401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/>
          <a:p>
            <a:endParaRPr lang="fr-FR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34FE7007-D110-44E6-B281-33EC4F10C150}"/>
              </a:ext>
            </a:extLst>
          </p:cNvPr>
          <p:cNvCxnSpPr/>
          <p:nvPr userDrawn="1"/>
        </p:nvCxnSpPr>
        <p:spPr>
          <a:xfrm>
            <a:off x="428400" y="2993869"/>
            <a:ext cx="277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plein 19">
            <a:extLst>
              <a:ext uri="{FF2B5EF4-FFF2-40B4-BE49-F238E27FC236}">
                <a16:creationId xmlns:a16="http://schemas.microsoft.com/office/drawing/2014/main" id="{98E6D7FF-A4C4-4036-BA5C-82E3763715EB}"/>
              </a:ext>
            </a:extLst>
          </p:cNvPr>
          <p:cNvSpPr/>
          <p:nvPr/>
        </p:nvSpPr>
        <p:spPr>
          <a:xfrm>
            <a:off x="1838510" y="583035"/>
            <a:ext cx="610552" cy="610552"/>
          </a:xfrm>
          <a:prstGeom prst="blockArc">
            <a:avLst>
              <a:gd name="adj1" fmla="val 3"/>
              <a:gd name="adj2" fmla="val 16299146"/>
              <a:gd name="adj3" fmla="val 4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EBD89BA5-E76B-4798-9C84-57B83B82D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45" y="680649"/>
            <a:ext cx="1760083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Numéro</a:t>
            </a:r>
          </a:p>
        </p:txBody>
      </p:sp>
    </p:spTree>
    <p:extLst>
      <p:ext uri="{BB962C8B-B14F-4D97-AF65-F5344CB8AC3E}">
        <p14:creationId xmlns:p14="http://schemas.microsoft.com/office/powerpoint/2010/main" val="397287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leur 1">
    <p:bg>
      <p:bgPr>
        <a:gradFill>
          <a:gsLst>
            <a:gs pos="41000">
              <a:schemeClr val="accent2"/>
            </a:gs>
            <a:gs pos="100000">
              <a:srgbClr val="94B5D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A724E17-E054-4D8D-A333-FF4C019CC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04" y="3219450"/>
            <a:ext cx="4171950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179B1C24-AD5A-437F-A0B8-4EEF4249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D2C9006-FB5C-4DFD-8544-29465100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8386" y="0"/>
            <a:ext cx="4485614" cy="6858000"/>
          </a:xfrm>
          <a:custGeom>
            <a:avLst/>
            <a:gdLst>
              <a:gd name="connsiteX0" fmla="*/ 808170 w 4485614"/>
              <a:gd name="connsiteY0" fmla="*/ 0 h 6858000"/>
              <a:gd name="connsiteX1" fmla="*/ 4485614 w 4485614"/>
              <a:gd name="connsiteY1" fmla="*/ 0 h 6858000"/>
              <a:gd name="connsiteX2" fmla="*/ 4485614 w 4485614"/>
              <a:gd name="connsiteY2" fmla="*/ 6858000 h 6858000"/>
              <a:gd name="connsiteX3" fmla="*/ 147534 w 4485614"/>
              <a:gd name="connsiteY3" fmla="*/ 6858000 h 6858000"/>
              <a:gd name="connsiteX4" fmla="*/ 143359 w 4485614"/>
              <a:gd name="connsiteY4" fmla="*/ 6845657 h 6858000"/>
              <a:gd name="connsiteX5" fmla="*/ 817274 w 4485614"/>
              <a:gd name="connsiteY5" fmla="*/ 24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614" h="6858000">
                <a:moveTo>
                  <a:pt x="808170" y="0"/>
                </a:moveTo>
                <a:lnTo>
                  <a:pt x="4485614" y="0"/>
                </a:lnTo>
                <a:lnTo>
                  <a:pt x="4485614" y="6858000"/>
                </a:lnTo>
                <a:lnTo>
                  <a:pt x="147534" y="6858000"/>
                </a:lnTo>
                <a:lnTo>
                  <a:pt x="143359" y="6845657"/>
                </a:lnTo>
                <a:cubicBezTo>
                  <a:pt x="-498096" y="4663043"/>
                  <a:pt x="1246204" y="1422641"/>
                  <a:pt x="817274" y="2401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/>
          <a:p>
            <a:endParaRPr lang="fr-FR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34FE7007-D110-44E6-B281-33EC4F10C150}"/>
              </a:ext>
            </a:extLst>
          </p:cNvPr>
          <p:cNvCxnSpPr/>
          <p:nvPr userDrawn="1"/>
        </p:nvCxnSpPr>
        <p:spPr>
          <a:xfrm>
            <a:off x="428400" y="2993869"/>
            <a:ext cx="277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plein 19">
            <a:extLst>
              <a:ext uri="{FF2B5EF4-FFF2-40B4-BE49-F238E27FC236}">
                <a16:creationId xmlns:a16="http://schemas.microsoft.com/office/drawing/2014/main" id="{98E6D7FF-A4C4-4036-BA5C-82E3763715EB}"/>
              </a:ext>
            </a:extLst>
          </p:cNvPr>
          <p:cNvSpPr/>
          <p:nvPr/>
        </p:nvSpPr>
        <p:spPr>
          <a:xfrm>
            <a:off x="1838510" y="583035"/>
            <a:ext cx="610552" cy="610552"/>
          </a:xfrm>
          <a:prstGeom prst="blockArc">
            <a:avLst>
              <a:gd name="adj1" fmla="val 3"/>
              <a:gd name="adj2" fmla="val 16299146"/>
              <a:gd name="adj3" fmla="val 4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EBD89BA5-E76B-4798-9C84-57B83B82D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45" y="680649"/>
            <a:ext cx="1760083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Numéro</a:t>
            </a:r>
          </a:p>
        </p:txBody>
      </p:sp>
    </p:spTree>
    <p:extLst>
      <p:ext uri="{BB962C8B-B14F-4D97-AF65-F5344CB8AC3E}">
        <p14:creationId xmlns:p14="http://schemas.microsoft.com/office/powerpoint/2010/main" val="252574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leur 3">
    <p:bg>
      <p:bgPr>
        <a:gradFill>
          <a:gsLst>
            <a:gs pos="41000">
              <a:schemeClr val="accent3"/>
            </a:gs>
            <a:gs pos="100000">
              <a:srgbClr val="2A59A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A724E17-E054-4D8D-A333-FF4C019CC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04" y="3219450"/>
            <a:ext cx="4171950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179B1C24-AD5A-437F-A0B8-4EEF4249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D2C9006-FB5C-4DFD-8544-29465100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8386" y="0"/>
            <a:ext cx="4485614" cy="6858000"/>
          </a:xfrm>
          <a:custGeom>
            <a:avLst/>
            <a:gdLst>
              <a:gd name="connsiteX0" fmla="*/ 808170 w 4485614"/>
              <a:gd name="connsiteY0" fmla="*/ 0 h 6858000"/>
              <a:gd name="connsiteX1" fmla="*/ 4485614 w 4485614"/>
              <a:gd name="connsiteY1" fmla="*/ 0 h 6858000"/>
              <a:gd name="connsiteX2" fmla="*/ 4485614 w 4485614"/>
              <a:gd name="connsiteY2" fmla="*/ 6858000 h 6858000"/>
              <a:gd name="connsiteX3" fmla="*/ 147534 w 4485614"/>
              <a:gd name="connsiteY3" fmla="*/ 6858000 h 6858000"/>
              <a:gd name="connsiteX4" fmla="*/ 143359 w 4485614"/>
              <a:gd name="connsiteY4" fmla="*/ 6845657 h 6858000"/>
              <a:gd name="connsiteX5" fmla="*/ 817274 w 4485614"/>
              <a:gd name="connsiteY5" fmla="*/ 24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614" h="6858000">
                <a:moveTo>
                  <a:pt x="808170" y="0"/>
                </a:moveTo>
                <a:lnTo>
                  <a:pt x="4485614" y="0"/>
                </a:lnTo>
                <a:lnTo>
                  <a:pt x="4485614" y="6858000"/>
                </a:lnTo>
                <a:lnTo>
                  <a:pt x="147534" y="6858000"/>
                </a:lnTo>
                <a:lnTo>
                  <a:pt x="143359" y="6845657"/>
                </a:lnTo>
                <a:cubicBezTo>
                  <a:pt x="-498096" y="4663043"/>
                  <a:pt x="1246204" y="1422641"/>
                  <a:pt x="817274" y="2401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/>
          <a:p>
            <a:endParaRPr lang="fr-FR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34FE7007-D110-44E6-B281-33EC4F10C150}"/>
              </a:ext>
            </a:extLst>
          </p:cNvPr>
          <p:cNvCxnSpPr/>
          <p:nvPr userDrawn="1"/>
        </p:nvCxnSpPr>
        <p:spPr>
          <a:xfrm>
            <a:off x="428400" y="2993869"/>
            <a:ext cx="277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plein 19">
            <a:extLst>
              <a:ext uri="{FF2B5EF4-FFF2-40B4-BE49-F238E27FC236}">
                <a16:creationId xmlns:a16="http://schemas.microsoft.com/office/drawing/2014/main" id="{98E6D7FF-A4C4-4036-BA5C-82E3763715EB}"/>
              </a:ext>
            </a:extLst>
          </p:cNvPr>
          <p:cNvSpPr/>
          <p:nvPr/>
        </p:nvSpPr>
        <p:spPr>
          <a:xfrm>
            <a:off x="1838510" y="583035"/>
            <a:ext cx="610552" cy="610552"/>
          </a:xfrm>
          <a:prstGeom prst="blockArc">
            <a:avLst>
              <a:gd name="adj1" fmla="val 3"/>
              <a:gd name="adj2" fmla="val 16299146"/>
              <a:gd name="adj3" fmla="val 4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EBD89BA5-E76B-4798-9C84-57B83B82D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45" y="680649"/>
            <a:ext cx="1760083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Numéro</a:t>
            </a:r>
          </a:p>
        </p:txBody>
      </p:sp>
    </p:spTree>
    <p:extLst>
      <p:ext uri="{BB962C8B-B14F-4D97-AF65-F5344CB8AC3E}">
        <p14:creationId xmlns:p14="http://schemas.microsoft.com/office/powerpoint/2010/main" val="2797498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leur 4">
    <p:bg>
      <p:bgPr>
        <a:gradFill>
          <a:gsLst>
            <a:gs pos="41000">
              <a:schemeClr val="accent4"/>
            </a:gs>
            <a:gs pos="100000">
              <a:srgbClr val="3A71D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7A724E17-E054-4D8D-A333-FF4C019CCD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004" y="3219450"/>
            <a:ext cx="4171950" cy="1912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Description</a:t>
            </a:r>
          </a:p>
        </p:txBody>
      </p:sp>
      <p:sp>
        <p:nvSpPr>
          <p:cNvPr id="25" name="Titre 24">
            <a:extLst>
              <a:ext uri="{FF2B5EF4-FFF2-40B4-BE49-F238E27FC236}">
                <a16:creationId xmlns:a16="http://schemas.microsoft.com/office/drawing/2014/main" id="{179B1C24-AD5A-437F-A0B8-4EEF4249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D2C9006-FB5C-4DFD-8544-2946510020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8386" y="0"/>
            <a:ext cx="4485614" cy="6858000"/>
          </a:xfrm>
          <a:custGeom>
            <a:avLst/>
            <a:gdLst>
              <a:gd name="connsiteX0" fmla="*/ 808170 w 4485614"/>
              <a:gd name="connsiteY0" fmla="*/ 0 h 6858000"/>
              <a:gd name="connsiteX1" fmla="*/ 4485614 w 4485614"/>
              <a:gd name="connsiteY1" fmla="*/ 0 h 6858000"/>
              <a:gd name="connsiteX2" fmla="*/ 4485614 w 4485614"/>
              <a:gd name="connsiteY2" fmla="*/ 6858000 h 6858000"/>
              <a:gd name="connsiteX3" fmla="*/ 147534 w 4485614"/>
              <a:gd name="connsiteY3" fmla="*/ 6858000 h 6858000"/>
              <a:gd name="connsiteX4" fmla="*/ 143359 w 4485614"/>
              <a:gd name="connsiteY4" fmla="*/ 6845657 h 6858000"/>
              <a:gd name="connsiteX5" fmla="*/ 817274 w 4485614"/>
              <a:gd name="connsiteY5" fmla="*/ 240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5614" h="6858000">
                <a:moveTo>
                  <a:pt x="808170" y="0"/>
                </a:moveTo>
                <a:lnTo>
                  <a:pt x="4485614" y="0"/>
                </a:lnTo>
                <a:lnTo>
                  <a:pt x="4485614" y="6858000"/>
                </a:lnTo>
                <a:lnTo>
                  <a:pt x="147534" y="6858000"/>
                </a:lnTo>
                <a:lnTo>
                  <a:pt x="143359" y="6845657"/>
                </a:lnTo>
                <a:cubicBezTo>
                  <a:pt x="-498096" y="4663043"/>
                  <a:pt x="1246204" y="1422641"/>
                  <a:pt x="817274" y="2401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/>
          <a:p>
            <a:endParaRPr lang="fr-FR"/>
          </a:p>
        </p:txBody>
      </p:sp>
      <p:cxnSp>
        <p:nvCxnSpPr>
          <p:cNvPr id="17" name="Straight Connector 23">
            <a:extLst>
              <a:ext uri="{FF2B5EF4-FFF2-40B4-BE49-F238E27FC236}">
                <a16:creationId xmlns:a16="http://schemas.microsoft.com/office/drawing/2014/main" id="{34FE7007-D110-44E6-B281-33EC4F10C150}"/>
              </a:ext>
            </a:extLst>
          </p:cNvPr>
          <p:cNvCxnSpPr/>
          <p:nvPr userDrawn="1"/>
        </p:nvCxnSpPr>
        <p:spPr>
          <a:xfrm>
            <a:off x="428400" y="2993869"/>
            <a:ext cx="277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plein 19">
            <a:extLst>
              <a:ext uri="{FF2B5EF4-FFF2-40B4-BE49-F238E27FC236}">
                <a16:creationId xmlns:a16="http://schemas.microsoft.com/office/drawing/2014/main" id="{98E6D7FF-A4C4-4036-BA5C-82E3763715EB}"/>
              </a:ext>
            </a:extLst>
          </p:cNvPr>
          <p:cNvSpPr/>
          <p:nvPr/>
        </p:nvSpPr>
        <p:spPr>
          <a:xfrm>
            <a:off x="1838510" y="583035"/>
            <a:ext cx="610552" cy="610552"/>
          </a:xfrm>
          <a:prstGeom prst="blockArc">
            <a:avLst>
              <a:gd name="adj1" fmla="val 3"/>
              <a:gd name="adj2" fmla="val 16299146"/>
              <a:gd name="adj3" fmla="val 40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space réservé du texte 26">
            <a:extLst>
              <a:ext uri="{FF2B5EF4-FFF2-40B4-BE49-F238E27FC236}">
                <a16:creationId xmlns:a16="http://schemas.microsoft.com/office/drawing/2014/main" id="{EBD89BA5-E76B-4798-9C84-57B83B82DA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63745" y="680649"/>
            <a:ext cx="1760083" cy="4247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Comfortaa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Comfortaa" panose="00000500000000000000" pitchFamily="2" charset="0"/>
              </a:defRPr>
            </a:lvl5pPr>
          </a:lstStyle>
          <a:p>
            <a:pPr lvl="0"/>
            <a:r>
              <a:rPr lang="fr-FR" dirty="0"/>
              <a:t>Numéro</a:t>
            </a:r>
          </a:p>
        </p:txBody>
      </p:sp>
    </p:spTree>
    <p:extLst>
      <p:ext uri="{BB962C8B-B14F-4D97-AF65-F5344CB8AC3E}">
        <p14:creationId xmlns:p14="http://schemas.microsoft.com/office/powerpoint/2010/main" val="89213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4770E31B-B4B7-424A-8BCB-4B8D1DA6E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8718"/>
            <a:ext cx="9154800" cy="7419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E9FEB92-E063-4924-A9BC-2CBD68CB264F}"/>
              </a:ext>
            </a:extLst>
          </p:cNvPr>
          <p:cNvSpPr txBox="1"/>
          <p:nvPr userDrawn="1"/>
        </p:nvSpPr>
        <p:spPr>
          <a:xfrm>
            <a:off x="8573632" y="651300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bg2"/>
                </a:solidFill>
              </a:rPr>
              <a:pPr algn="r"/>
              <a:t>‹N°›</a:t>
            </a:fld>
            <a:endParaRPr lang="fr-FR" sz="1100" dirty="0">
              <a:solidFill>
                <a:schemeClr val="bg2"/>
              </a:solidFill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474A631-5CEA-42EC-8451-EE2C542E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75" y="68298"/>
            <a:ext cx="7886700" cy="1325563"/>
          </a:xfrm>
        </p:spPr>
        <p:txBody>
          <a:bodyPr>
            <a:normAutofit/>
          </a:bodyPr>
          <a:lstStyle>
            <a:lvl1pPr>
              <a:defRPr sz="3600">
                <a:latin typeface="GeosansLight" panose="02000603020000020003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E1A5456B-66C6-49C6-A999-8D98A55A6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1465180"/>
            <a:ext cx="5462587" cy="37036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65D1D5F-1CC6-4A2B-BB3F-ABB2281E5D0A}"/>
              </a:ext>
            </a:extLst>
          </p:cNvPr>
          <p:cNvGrpSpPr/>
          <p:nvPr userDrawn="1"/>
        </p:nvGrpSpPr>
        <p:grpSpPr>
          <a:xfrm>
            <a:off x="1" y="5555512"/>
            <a:ext cx="1343025" cy="1315188"/>
            <a:chOff x="1" y="5542812"/>
            <a:chExt cx="1343025" cy="1315188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E5DDE99-1F20-4D78-9798-1B264E4B7953}"/>
                </a:ext>
              </a:extLst>
            </p:cNvPr>
            <p:cNvSpPr/>
            <p:nvPr userDrawn="1"/>
          </p:nvSpPr>
          <p:spPr>
            <a:xfrm>
              <a:off x="1" y="5542812"/>
              <a:ext cx="1343025" cy="1315188"/>
            </a:xfrm>
            <a:custGeom>
              <a:avLst/>
              <a:gdLst>
                <a:gd name="connsiteX0" fmla="*/ 514350 w 1343025"/>
                <a:gd name="connsiteY0" fmla="*/ 0 h 1315188"/>
                <a:gd name="connsiteX1" fmla="*/ 1343025 w 1343025"/>
                <a:gd name="connsiteY1" fmla="*/ 828675 h 1315188"/>
                <a:gd name="connsiteX2" fmla="*/ 1201501 w 1343025"/>
                <a:gd name="connsiteY2" fmla="*/ 1291995 h 1315188"/>
                <a:gd name="connsiteX3" fmla="*/ 1182365 w 1343025"/>
                <a:gd name="connsiteY3" fmla="*/ 1315188 h 1315188"/>
                <a:gd name="connsiteX4" fmla="*/ 0 w 1343025"/>
                <a:gd name="connsiteY4" fmla="*/ 1315188 h 1315188"/>
                <a:gd name="connsiteX5" fmla="*/ 0 w 1343025"/>
                <a:gd name="connsiteY5" fmla="*/ 183628 h 1315188"/>
                <a:gd name="connsiteX6" fmla="*/ 51030 w 1343025"/>
                <a:gd name="connsiteY6" fmla="*/ 141525 h 1315188"/>
                <a:gd name="connsiteX7" fmla="*/ 514350 w 1343025"/>
                <a:gd name="connsiteY7" fmla="*/ 0 h 13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3025" h="1315188">
                  <a:moveTo>
                    <a:pt x="514350" y="0"/>
                  </a:moveTo>
                  <a:cubicBezTo>
                    <a:pt x="972015" y="0"/>
                    <a:pt x="1343025" y="371010"/>
                    <a:pt x="1343025" y="828675"/>
                  </a:cubicBezTo>
                  <a:cubicBezTo>
                    <a:pt x="1343025" y="1000300"/>
                    <a:pt x="1290852" y="1159738"/>
                    <a:pt x="1201501" y="1291995"/>
                  </a:cubicBezTo>
                  <a:lnTo>
                    <a:pt x="1182365" y="1315188"/>
                  </a:lnTo>
                  <a:lnTo>
                    <a:pt x="0" y="1315188"/>
                  </a:lnTo>
                  <a:lnTo>
                    <a:pt x="0" y="183628"/>
                  </a:lnTo>
                  <a:lnTo>
                    <a:pt x="51030" y="141525"/>
                  </a:lnTo>
                  <a:cubicBezTo>
                    <a:pt x="183287" y="52174"/>
                    <a:pt x="342726" y="0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C027242-8886-44FF-888F-6FFC231C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5684426"/>
              <a:ext cx="1080000" cy="1105275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2D73745-7592-883E-A199-3A386863CC9C}"/>
              </a:ext>
            </a:extLst>
          </p:cNvPr>
          <p:cNvSpPr txBox="1"/>
          <p:nvPr userDrawn="1"/>
        </p:nvSpPr>
        <p:spPr>
          <a:xfrm>
            <a:off x="3296808" y="104862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accent1"/>
                </a:solidFill>
              </a:rPr>
              <a:t>CLE 3/3/25</a:t>
            </a:r>
          </a:p>
        </p:txBody>
      </p:sp>
    </p:spTree>
    <p:extLst>
      <p:ext uri="{BB962C8B-B14F-4D97-AF65-F5344CB8AC3E}">
        <p14:creationId xmlns:p14="http://schemas.microsoft.com/office/powerpoint/2010/main" val="162210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B70E89C-C3B6-4DD2-A1C2-49AB19F14E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4002" y="447900"/>
            <a:ext cx="3075996" cy="31479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623C35-D01A-4872-BD51-92BC11BDBF1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8459"/>
            <a:ext cx="9144000" cy="1869541"/>
          </a:xfrm>
          <a:prstGeom prst="rect">
            <a:avLst/>
          </a:prstGeom>
        </p:spPr>
      </p:pic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DB6B0B6-6365-49FC-87E4-CF450BC97D54}"/>
              </a:ext>
            </a:extLst>
          </p:cNvPr>
          <p:cNvSpPr txBox="1">
            <a:spLocks/>
          </p:cNvSpPr>
          <p:nvPr userDrawn="1"/>
        </p:nvSpPr>
        <p:spPr>
          <a:xfrm>
            <a:off x="6155872" y="6334806"/>
            <a:ext cx="2848882" cy="31092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GeosansLight" panose="02000603020000020003" pitchFamily="2" charset="0"/>
                <a:ea typeface="+mn-ea"/>
                <a:cs typeface="+mn-cs"/>
              </a:defRPr>
            </a:lvl1pPr>
            <a:lvl2pPr marL="6858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GeosansLight" panose="02000603020000020003" pitchFamily="2" charset="0"/>
                <a:ea typeface="+mn-ea"/>
                <a:cs typeface="+mn-cs"/>
              </a:defRPr>
            </a:lvl2pPr>
            <a:lvl3pPr marL="11430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GeosansLight" panose="02000603020000020003" pitchFamily="2" charset="0"/>
                <a:ea typeface="+mn-ea"/>
                <a:cs typeface="+mn-cs"/>
              </a:defRPr>
            </a:lvl3pPr>
            <a:lvl4pPr marL="16002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GeosansLight" panose="02000603020000020003" pitchFamily="2" charset="0"/>
                <a:ea typeface="+mn-ea"/>
                <a:cs typeface="+mn-cs"/>
              </a:defRPr>
            </a:lvl4pPr>
            <a:lvl5pPr marL="2057400" indent="-22860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GeosansLight" panose="020006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11/03/2025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3CDFC134-0BE1-4876-99FD-8CA014B2DD85}"/>
              </a:ext>
            </a:extLst>
          </p:cNvPr>
          <p:cNvSpPr txBox="1">
            <a:spLocks/>
          </p:cNvSpPr>
          <p:nvPr userDrawn="1"/>
        </p:nvSpPr>
        <p:spPr>
          <a:xfrm>
            <a:off x="949288" y="4115991"/>
            <a:ext cx="7245424" cy="88174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sansLight" panose="02000603020000020003" pitchFamily="2" charset="0"/>
                <a:ea typeface="+mj-ea"/>
                <a:cs typeface="+mj-cs"/>
              </a:defRPr>
            </a:lvl1pPr>
          </a:lstStyle>
          <a:p>
            <a:r>
              <a:rPr lang="fr-FR" dirty="0"/>
              <a:t>Réunion publique</a:t>
            </a:r>
          </a:p>
        </p:txBody>
      </p:sp>
    </p:spTree>
    <p:extLst>
      <p:ext uri="{BB962C8B-B14F-4D97-AF65-F5344CB8AC3E}">
        <p14:creationId xmlns:p14="http://schemas.microsoft.com/office/powerpoint/2010/main" val="120988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9">
            <a:extLst>
              <a:ext uri="{FF2B5EF4-FFF2-40B4-BE49-F238E27FC236}">
                <a16:creationId xmlns:a16="http://schemas.microsoft.com/office/drawing/2014/main" id="{C1B28817-8850-47B3-832D-5E95E581DC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5" r="17505"/>
          <a:stretch>
            <a:fillRect/>
          </a:stretch>
        </p:blipFill>
        <p:spPr>
          <a:xfrm>
            <a:off x="3200400" y="0"/>
            <a:ext cx="5943600" cy="6858000"/>
          </a:xfr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6983AA84-77C7-4119-9E65-15C05997B9C8}"/>
              </a:ext>
            </a:extLst>
          </p:cNvPr>
          <p:cNvGrpSpPr/>
          <p:nvPr userDrawn="1"/>
        </p:nvGrpSpPr>
        <p:grpSpPr>
          <a:xfrm>
            <a:off x="1" y="5542812"/>
            <a:ext cx="1343025" cy="1315188"/>
            <a:chOff x="1" y="5542812"/>
            <a:chExt cx="1343025" cy="1315188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2947C63-883F-4D7A-84C3-5E8749A8280F}"/>
                </a:ext>
              </a:extLst>
            </p:cNvPr>
            <p:cNvSpPr/>
            <p:nvPr userDrawn="1"/>
          </p:nvSpPr>
          <p:spPr>
            <a:xfrm>
              <a:off x="1" y="5542812"/>
              <a:ext cx="1343025" cy="1315188"/>
            </a:xfrm>
            <a:custGeom>
              <a:avLst/>
              <a:gdLst>
                <a:gd name="connsiteX0" fmla="*/ 514350 w 1343025"/>
                <a:gd name="connsiteY0" fmla="*/ 0 h 1315188"/>
                <a:gd name="connsiteX1" fmla="*/ 1343025 w 1343025"/>
                <a:gd name="connsiteY1" fmla="*/ 828675 h 1315188"/>
                <a:gd name="connsiteX2" fmla="*/ 1201501 w 1343025"/>
                <a:gd name="connsiteY2" fmla="*/ 1291995 h 1315188"/>
                <a:gd name="connsiteX3" fmla="*/ 1182365 w 1343025"/>
                <a:gd name="connsiteY3" fmla="*/ 1315188 h 1315188"/>
                <a:gd name="connsiteX4" fmla="*/ 0 w 1343025"/>
                <a:gd name="connsiteY4" fmla="*/ 1315188 h 1315188"/>
                <a:gd name="connsiteX5" fmla="*/ 0 w 1343025"/>
                <a:gd name="connsiteY5" fmla="*/ 183628 h 1315188"/>
                <a:gd name="connsiteX6" fmla="*/ 51030 w 1343025"/>
                <a:gd name="connsiteY6" fmla="*/ 141525 h 1315188"/>
                <a:gd name="connsiteX7" fmla="*/ 514350 w 1343025"/>
                <a:gd name="connsiteY7" fmla="*/ 0 h 131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3025" h="1315188">
                  <a:moveTo>
                    <a:pt x="514350" y="0"/>
                  </a:moveTo>
                  <a:cubicBezTo>
                    <a:pt x="972015" y="0"/>
                    <a:pt x="1343025" y="371010"/>
                    <a:pt x="1343025" y="828675"/>
                  </a:cubicBezTo>
                  <a:cubicBezTo>
                    <a:pt x="1343025" y="1000300"/>
                    <a:pt x="1290852" y="1159738"/>
                    <a:pt x="1201501" y="1291995"/>
                  </a:cubicBezTo>
                  <a:lnTo>
                    <a:pt x="1182365" y="1315188"/>
                  </a:lnTo>
                  <a:lnTo>
                    <a:pt x="0" y="1315188"/>
                  </a:lnTo>
                  <a:lnTo>
                    <a:pt x="0" y="183628"/>
                  </a:lnTo>
                  <a:lnTo>
                    <a:pt x="51030" y="141525"/>
                  </a:lnTo>
                  <a:cubicBezTo>
                    <a:pt x="183287" y="52174"/>
                    <a:pt x="342726" y="0"/>
                    <a:pt x="5143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3164957-87C9-4246-ADEC-241C8011A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5684426"/>
              <a:ext cx="1080000" cy="1105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53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D04FAD0-477A-4A09-A5A4-1F8EA9D4E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2"/>
          <a:stretch/>
        </p:blipFill>
        <p:spPr>
          <a:xfrm>
            <a:off x="0" y="-3760"/>
            <a:ext cx="9154800" cy="15740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9C8995-21BF-4317-BCDC-7905875B1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>
          <a:xfrm>
            <a:off x="-10800" y="5106157"/>
            <a:ext cx="9154800" cy="17518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3E2E8-92AB-4DF2-B853-3DBD74177A9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0" y="152534"/>
            <a:ext cx="1800000" cy="184212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B7592C-8075-4F44-9F5C-1491CF0449F4}"/>
              </a:ext>
            </a:extLst>
          </p:cNvPr>
          <p:cNvSpPr txBox="1"/>
          <p:nvPr userDrawn="1"/>
        </p:nvSpPr>
        <p:spPr>
          <a:xfrm>
            <a:off x="8573632" y="6513005"/>
            <a:ext cx="493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ABCD1A2-71A5-4ED9-AF4A-F1DC54944BEA}" type="slidenum">
              <a:rPr lang="fr-FR" sz="1100" smtClean="0">
                <a:solidFill>
                  <a:schemeClr val="bg1"/>
                </a:solidFill>
              </a:rPr>
              <a:pPr algn="r"/>
              <a:t>‹N°›</a:t>
            </a:fld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81B7F5-83D2-4349-8E92-53DFE26DEE61}"/>
              </a:ext>
            </a:extLst>
          </p:cNvPr>
          <p:cNvSpPr txBox="1"/>
          <p:nvPr userDrawn="1"/>
        </p:nvSpPr>
        <p:spPr>
          <a:xfrm>
            <a:off x="3233464" y="46738"/>
            <a:ext cx="5733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Le SAGE Bassée-Voulzie</a:t>
            </a:r>
          </a:p>
        </p:txBody>
      </p:sp>
    </p:spTree>
    <p:extLst>
      <p:ext uri="{BB962C8B-B14F-4D97-AF65-F5344CB8AC3E}">
        <p14:creationId xmlns:p14="http://schemas.microsoft.com/office/powerpoint/2010/main" val="15427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3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69" r:id="rId2"/>
    <p:sldLayoutId id="2147483871" r:id="rId3"/>
    <p:sldLayoutId id="21474838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C8307819-B9C8-49C2-B1F3-F77F5499C4B8}"/>
              </a:ext>
            </a:extLst>
          </p:cNvPr>
          <p:cNvSpPr/>
          <p:nvPr userDrawn="1"/>
        </p:nvSpPr>
        <p:spPr>
          <a:xfrm>
            <a:off x="1" y="0"/>
            <a:ext cx="3499165" cy="6858000"/>
          </a:xfrm>
          <a:custGeom>
            <a:avLst/>
            <a:gdLst>
              <a:gd name="connsiteX0" fmla="*/ 0 w 3499165"/>
              <a:gd name="connsiteY0" fmla="*/ 0 h 6858000"/>
              <a:gd name="connsiteX1" fmla="*/ 2706502 w 3499165"/>
              <a:gd name="connsiteY1" fmla="*/ 0 h 6858000"/>
              <a:gd name="connsiteX2" fmla="*/ 2703026 w 3499165"/>
              <a:gd name="connsiteY2" fmla="*/ 8095 h 6858000"/>
              <a:gd name="connsiteX3" fmla="*/ 3324211 w 3499165"/>
              <a:gd name="connsiteY3" fmla="*/ 6802682 h 6858000"/>
              <a:gd name="connsiteX4" fmla="*/ 3303628 w 3499165"/>
              <a:gd name="connsiteY4" fmla="*/ 6858000 h 6858000"/>
              <a:gd name="connsiteX5" fmla="*/ 0 w 349916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9165" h="6858000">
                <a:moveTo>
                  <a:pt x="0" y="0"/>
                </a:moveTo>
                <a:lnTo>
                  <a:pt x="2706502" y="0"/>
                </a:lnTo>
                <a:lnTo>
                  <a:pt x="2703026" y="8095"/>
                </a:lnTo>
                <a:cubicBezTo>
                  <a:pt x="2250855" y="1314585"/>
                  <a:pt x="4050668" y="4574326"/>
                  <a:pt x="3324211" y="6802682"/>
                </a:cubicBezTo>
                <a:lnTo>
                  <a:pt x="330362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367B367-3093-4039-BC4C-78F5CEEEEACF}"/>
              </a:ext>
            </a:extLst>
          </p:cNvPr>
          <p:cNvSpPr/>
          <p:nvPr userDrawn="1"/>
        </p:nvSpPr>
        <p:spPr>
          <a:xfrm>
            <a:off x="9325" y="2941855"/>
            <a:ext cx="3288682" cy="895489"/>
          </a:xfrm>
          <a:custGeom>
            <a:avLst/>
            <a:gdLst>
              <a:gd name="connsiteX0" fmla="*/ 0 w 3288682"/>
              <a:gd name="connsiteY0" fmla="*/ 0 h 895489"/>
              <a:gd name="connsiteX1" fmla="*/ 3086025 w 3288682"/>
              <a:gd name="connsiteY1" fmla="*/ 0 h 895489"/>
              <a:gd name="connsiteX2" fmla="*/ 3116476 w 3288682"/>
              <a:gd name="connsiteY2" fmla="*/ 124333 h 895489"/>
              <a:gd name="connsiteX3" fmla="*/ 3227186 w 3288682"/>
              <a:gd name="connsiteY3" fmla="*/ 600302 h 895489"/>
              <a:gd name="connsiteX4" fmla="*/ 3288682 w 3288682"/>
              <a:gd name="connsiteY4" fmla="*/ 895489 h 895489"/>
              <a:gd name="connsiteX5" fmla="*/ 0 w 3288682"/>
              <a:gd name="connsiteY5" fmla="*/ 895489 h 89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8682" h="895489">
                <a:moveTo>
                  <a:pt x="0" y="0"/>
                </a:moveTo>
                <a:lnTo>
                  <a:pt x="3086025" y="0"/>
                </a:lnTo>
                <a:lnTo>
                  <a:pt x="3116476" y="124333"/>
                </a:lnTo>
                <a:cubicBezTo>
                  <a:pt x="3154304" y="281432"/>
                  <a:pt x="3191596" y="440331"/>
                  <a:pt x="3227186" y="600302"/>
                </a:cubicBezTo>
                <a:lnTo>
                  <a:pt x="3288682" y="895489"/>
                </a:lnTo>
                <a:lnTo>
                  <a:pt x="0" y="895489"/>
                </a:lnTo>
                <a:close/>
              </a:path>
            </a:pathLst>
          </a:custGeom>
          <a:solidFill>
            <a:srgbClr val="1752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A60A7-F3B5-4A0A-A1AD-D8619A8965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50" y="273685"/>
            <a:ext cx="2117355" cy="216690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AE8E78C-8809-4CD9-9FC5-BBE1E42D1917}"/>
              </a:ext>
            </a:extLst>
          </p:cNvPr>
          <p:cNvSpPr txBox="1"/>
          <p:nvPr userDrawn="1"/>
        </p:nvSpPr>
        <p:spPr>
          <a:xfrm>
            <a:off x="612733" y="4338611"/>
            <a:ext cx="2292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fortaa" panose="00000500000000000000" pitchFamily="2" charset="0"/>
              </a:rPr>
              <a:t>06 45 23 41 78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A6E37F-1C55-486C-AE80-5FDC2B0FA0B8}"/>
              </a:ext>
            </a:extLst>
          </p:cNvPr>
          <p:cNvSpPr txBox="1"/>
          <p:nvPr userDrawn="1"/>
        </p:nvSpPr>
        <p:spPr>
          <a:xfrm>
            <a:off x="288650" y="3023199"/>
            <a:ext cx="24115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fr-FR" sz="1600" b="1" dirty="0">
                <a:solidFill>
                  <a:schemeClr val="bg2"/>
                </a:solidFill>
                <a:latin typeface="Comfortaa" panose="00000500000000000000" pitchFamily="2" charset="0"/>
              </a:rPr>
              <a:t>M. Éric BONNOT</a:t>
            </a:r>
            <a:endParaRPr lang="fr-FR" sz="1600" dirty="0">
              <a:solidFill>
                <a:schemeClr val="bg2"/>
              </a:solidFill>
              <a:latin typeface="Comfortaa" panose="000005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fr-FR" sz="1200" dirty="0">
                <a:solidFill>
                  <a:schemeClr val="bg2"/>
                </a:solidFill>
                <a:latin typeface="Comfortaa" panose="00000500000000000000" pitchFamily="2" charset="0"/>
              </a:rPr>
              <a:t>Animateur SAGE</a:t>
            </a:r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AB282249-D3CA-42F7-A204-DAD3520C1CBB}"/>
              </a:ext>
            </a:extLst>
          </p:cNvPr>
          <p:cNvCxnSpPr>
            <a:cxnSpLocks/>
          </p:cNvCxnSpPr>
          <p:nvPr userDrawn="1"/>
        </p:nvCxnSpPr>
        <p:spPr>
          <a:xfrm>
            <a:off x="935746" y="3392788"/>
            <a:ext cx="823162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6E46230F-D11B-4495-9D70-81F9F15E2ED0}"/>
              </a:ext>
            </a:extLst>
          </p:cNvPr>
          <p:cNvSpPr txBox="1"/>
          <p:nvPr userDrawn="1"/>
        </p:nvSpPr>
        <p:spPr>
          <a:xfrm>
            <a:off x="612733" y="5027276"/>
            <a:ext cx="281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omfortaa" panose="00000500000000000000" pitchFamily="2" charset="0"/>
              </a:rPr>
              <a:t>SDDEA</a:t>
            </a:r>
          </a:p>
          <a:p>
            <a:r>
              <a:rPr lang="fr-FR" sz="1200" dirty="0">
                <a:latin typeface="Comfortaa" panose="00000500000000000000" pitchFamily="2" charset="0"/>
              </a:rPr>
              <a:t>22 rue Grégoire Pierre </a:t>
            </a:r>
            <a:r>
              <a:rPr lang="fr-FR" sz="1200" dirty="0" err="1">
                <a:latin typeface="Comfortaa" panose="00000500000000000000" pitchFamily="2" charset="0"/>
              </a:rPr>
              <a:t>Herluison</a:t>
            </a:r>
            <a:r>
              <a:rPr lang="fr-FR" sz="1200" dirty="0">
                <a:latin typeface="Comfortaa" panose="00000500000000000000" pitchFamily="2" charset="0"/>
              </a:rPr>
              <a:t> 10000 Troyes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4D8A91A-02E5-46E6-9051-18C2E32034CD}"/>
              </a:ext>
            </a:extLst>
          </p:cNvPr>
          <p:cNvSpPr txBox="1"/>
          <p:nvPr userDrawn="1"/>
        </p:nvSpPr>
        <p:spPr>
          <a:xfrm>
            <a:off x="612733" y="6062190"/>
            <a:ext cx="2292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omfortaa" panose="00000500000000000000" pitchFamily="2" charset="0"/>
              </a:rPr>
              <a:t>www.sddea.fr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561159A-6BBA-4888-8F07-26BC91261E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1" y="6028476"/>
            <a:ext cx="344425" cy="3444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3468C5-19BB-43B8-82F6-9A9800CE07D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2" y="5116533"/>
            <a:ext cx="381001" cy="3444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4A8599-634E-4DBF-8E45-5994789DA7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1" y="4314460"/>
            <a:ext cx="344425" cy="3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GeosansLight" panose="020006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dea.fr/concertation-prealable-du-sage-de-la-bassee-voulzi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5008CE9-CE61-C018-1DDC-11AF177DB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316400" cy="1269916"/>
          </a:xfrm>
          <a:prstGeom prst="rect">
            <a:avLst/>
          </a:prstGeom>
        </p:spPr>
      </p:pic>
      <p:pic>
        <p:nvPicPr>
          <p:cNvPr id="4" name="Image 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2CC1DDF3-9E47-3474-F90F-0616C4C8A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19672" cy="17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3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519E799-3A01-4944-890A-ADC86C7FA93F}"/>
              </a:ext>
            </a:extLst>
          </p:cNvPr>
          <p:cNvSpPr txBox="1">
            <a:spLocks/>
          </p:cNvSpPr>
          <p:nvPr/>
        </p:nvSpPr>
        <p:spPr>
          <a:xfrm>
            <a:off x="169333" y="1088525"/>
            <a:ext cx="3583517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>
                <a:solidFill>
                  <a:schemeClr val="accent4"/>
                </a:solidFill>
                <a:latin typeface="Comfortaa" panose="00000500000000000000" pitchFamily="2" charset="0"/>
              </a:rPr>
              <a:t>Bassin versant de la Seine entre les confluences de l’Aube et de l’Yonne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8B0B3A-5EE8-4755-9F4D-257894D34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périmètre du SAGE Bassée-Voulzie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E4A51C-7E95-4942-8801-93D6B3B8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382" y="1232148"/>
            <a:ext cx="5041168" cy="352712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D09549-4650-48E3-B9E3-59EF069D9090}"/>
              </a:ext>
            </a:extLst>
          </p:cNvPr>
          <p:cNvSpPr txBox="1"/>
          <p:nvPr/>
        </p:nvSpPr>
        <p:spPr>
          <a:xfrm>
            <a:off x="5120505" y="4719103"/>
            <a:ext cx="3910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i="1" dirty="0">
                <a:solidFill>
                  <a:schemeClr val="accent1"/>
                </a:solidFill>
                <a:latin typeface="Comfortaa" panose="00000500000000000000" pitchFamily="2" charset="0"/>
              </a:rPr>
              <a:t>Plus de 120 000 habitants pour 1.710 km²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FC2B809-B945-48BA-BFEF-613C997185AB}"/>
              </a:ext>
            </a:extLst>
          </p:cNvPr>
          <p:cNvSpPr txBox="1">
            <a:spLocks/>
          </p:cNvSpPr>
          <p:nvPr/>
        </p:nvSpPr>
        <p:spPr>
          <a:xfrm>
            <a:off x="198473" y="2148004"/>
            <a:ext cx="3825023" cy="54191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chemeClr val="tx2"/>
                </a:solidFill>
                <a:latin typeface="Comfortaa" panose="00000500000000000000" pitchFamily="2" charset="0"/>
              </a:rPr>
              <a:t>3 régions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  <a:latin typeface="Comfortaa" panose="00000500000000000000" pitchFamily="2" charset="0"/>
              </a:rPr>
              <a:t>Ile-de-France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  <a:latin typeface="Comfortaa" panose="00000500000000000000" pitchFamily="2" charset="0"/>
              </a:rPr>
              <a:t>Bourgogne Franche-Comté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600" dirty="0">
                <a:solidFill>
                  <a:schemeClr val="tx2"/>
                </a:solidFill>
                <a:latin typeface="Comfortaa" panose="00000500000000000000" pitchFamily="2" charset="0"/>
              </a:rPr>
              <a:t>Grand Est</a:t>
            </a:r>
          </a:p>
          <a:p>
            <a:pPr lvl="1"/>
            <a:endParaRPr lang="fr-FR" sz="1600" dirty="0">
              <a:solidFill>
                <a:schemeClr val="tx2"/>
              </a:solidFill>
              <a:latin typeface="Comfortaa" panose="00000500000000000000" pitchFamily="2" charset="0"/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tx2"/>
                </a:solidFill>
                <a:latin typeface="Comfortaa" panose="00000500000000000000" pitchFamily="2" charset="0"/>
              </a:rPr>
              <a:t>4 départements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Seine et Marne (73 communes)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Aube (50 communes)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Marne (15 communes)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Yonne (6 communes)</a:t>
            </a:r>
          </a:p>
          <a:p>
            <a:pPr lvl="1"/>
            <a:endParaRPr lang="fr-FR" sz="1600" dirty="0">
              <a:solidFill>
                <a:schemeClr val="tx2"/>
              </a:solidFill>
              <a:latin typeface="Comfortaa" panose="00000500000000000000" pitchFamily="2" charset="0"/>
            </a:endParaRPr>
          </a:p>
          <a:p>
            <a:endParaRPr lang="fr-FR" sz="2000" dirty="0">
              <a:solidFill>
                <a:schemeClr val="tx2"/>
              </a:solidFill>
              <a:latin typeface="Comfortaa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242EC-16B0-48E0-BE86-1A9C36AD284D}"/>
              </a:ext>
            </a:extLst>
          </p:cNvPr>
          <p:cNvSpPr/>
          <p:nvPr/>
        </p:nvSpPr>
        <p:spPr>
          <a:xfrm>
            <a:off x="4065056" y="5358147"/>
            <a:ext cx="4027064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chemeClr val="bg2"/>
                </a:solidFill>
                <a:latin typeface="Comfortaa" panose="00000500000000000000" pitchFamily="2" charset="0"/>
              </a:rPr>
              <a:t>75% </a:t>
            </a:r>
            <a:r>
              <a:rPr lang="fr-FR" sz="1400" dirty="0">
                <a:solidFill>
                  <a:schemeClr val="bg2"/>
                </a:solidFill>
                <a:latin typeface="Comfortaa" panose="00000500000000000000" pitchFamily="2" charset="0"/>
              </a:rPr>
              <a:t>de la superficie en surface agricole</a:t>
            </a:r>
          </a:p>
        </p:txBody>
      </p:sp>
    </p:spTree>
    <p:extLst>
      <p:ext uri="{BB962C8B-B14F-4D97-AF65-F5344CB8AC3E}">
        <p14:creationId xmlns:p14="http://schemas.microsoft.com/office/powerpoint/2010/main" val="4024012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C5F4A89-70CE-8BAE-65F9-85511B239D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04" y="3219450"/>
            <a:ext cx="4306382" cy="1912938"/>
          </a:xfrm>
        </p:spPr>
        <p:txBody>
          <a:bodyPr/>
          <a:lstStyle/>
          <a:p>
            <a:r>
              <a:rPr lang="fr-FR" dirty="0"/>
              <a:t>M. Lamy, vice-président de la CLE</a:t>
            </a:r>
          </a:p>
          <a:p>
            <a:r>
              <a:rPr lang="fr-FR" dirty="0"/>
              <a:t>Maire de Maizières-la-Grande-Paroisse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895DD6B-80C4-E650-DB58-7CA0DE73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Discours introductif</a:t>
            </a:r>
          </a:p>
        </p:txBody>
      </p:sp>
      <p:pic>
        <p:nvPicPr>
          <p:cNvPr id="3" name="Espace réservé pour une image  2" descr="Une image contenant habits, intérieur, homme, personne&#10;&#10;Le contenu généré par l’IA peut être incorrect.">
            <a:extLst>
              <a:ext uri="{FF2B5EF4-FFF2-40B4-BE49-F238E27FC236}">
                <a16:creationId xmlns:a16="http://schemas.microsoft.com/office/drawing/2014/main" id="{84519E56-6726-869D-13FB-C4A5E5287A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r="31547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0F09C50-199D-4F70-2E06-333EA3FC58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0098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E9D45E-2CE3-481B-AA9F-9C15249FA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2"/>
                </a:solidFill>
              </a:rPr>
              <a:t>Schéma d’Aménagement et de Gestion des Eaux</a:t>
            </a:r>
          </a:p>
          <a:p>
            <a:r>
              <a:rPr lang="fr-FR" dirty="0">
                <a:solidFill>
                  <a:schemeClr val="bg2"/>
                </a:solidFill>
              </a:rPr>
              <a:t>Contexte, règlementaire, gouvernance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8A47F8-CA60-49D6-80FC-4E99677E1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qu’un SAGE 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49BB3F-1B3F-4512-88F7-7E97D869B8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pic>
        <p:nvPicPr>
          <p:cNvPr id="9" name="Espace réservé pour une image  8" descr="Une image contenant plein air, herbe, hiver, arbre&#10;&#10;Description générée automatiquement">
            <a:extLst>
              <a:ext uri="{FF2B5EF4-FFF2-40B4-BE49-F238E27FC236}">
                <a16:creationId xmlns:a16="http://schemas.microsoft.com/office/drawing/2014/main" id="{B2194663-DD58-BF47-ED86-4B8C05E2E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25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151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F2A3C082-15DD-4DBF-B5AA-EF0F670568FB}"/>
              </a:ext>
            </a:extLst>
          </p:cNvPr>
          <p:cNvSpPr txBox="1"/>
          <p:nvPr/>
        </p:nvSpPr>
        <p:spPr>
          <a:xfrm>
            <a:off x="220417" y="243361"/>
            <a:ext cx="8703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GeosansLight" panose="020006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Quelle gouvernance? Quel fonctionnement?</a:t>
            </a:r>
            <a:endParaRPr lang="id-ID" sz="3600" dirty="0">
              <a:latin typeface="GeosansLight" panose="020006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16E732-87EF-43F5-8479-D04640FB076F}"/>
              </a:ext>
            </a:extLst>
          </p:cNvPr>
          <p:cNvGrpSpPr/>
          <p:nvPr/>
        </p:nvGrpSpPr>
        <p:grpSpPr>
          <a:xfrm>
            <a:off x="19676" y="1339880"/>
            <a:ext cx="3296736" cy="1061823"/>
            <a:chOff x="339629" y="1131095"/>
            <a:chExt cx="3296736" cy="741982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B9D63CF2-0AFE-40C1-A358-347277440FE5}"/>
                </a:ext>
              </a:extLst>
            </p:cNvPr>
            <p:cNvSpPr/>
            <p:nvPr/>
          </p:nvSpPr>
          <p:spPr>
            <a:xfrm>
              <a:off x="421639" y="1131095"/>
              <a:ext cx="3132716" cy="741982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F053C5-C336-4301-A07B-A9AD454C5597}"/>
                </a:ext>
              </a:extLst>
            </p:cNvPr>
            <p:cNvSpPr/>
            <p:nvPr/>
          </p:nvSpPr>
          <p:spPr>
            <a:xfrm>
              <a:off x="339629" y="1276264"/>
              <a:ext cx="3296736" cy="45164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800" dirty="0">
                  <a:solidFill>
                    <a:srgbClr val="F2F2F2"/>
                  </a:solidFill>
                  <a:latin typeface="GeosansLight" panose="02000603020000020003" pitchFamily="2" charset="0"/>
                </a:rPr>
                <a:t>Commission Locale de l’Eau (CLE)</a:t>
              </a:r>
            </a:p>
            <a:p>
              <a:pPr algn="ctr"/>
              <a:r>
                <a:rPr lang="fr-FR" sz="1800" b="1" dirty="0">
                  <a:solidFill>
                    <a:srgbClr val="F2F2F2"/>
                  </a:solidFill>
                  <a:latin typeface="Comfortaa" panose="00000500000000000000" pitchFamily="2" charset="0"/>
                </a:rPr>
                <a:t>DECISION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09C7182-F419-453D-9D86-40FCFCA6F237}"/>
              </a:ext>
            </a:extLst>
          </p:cNvPr>
          <p:cNvGrpSpPr/>
          <p:nvPr/>
        </p:nvGrpSpPr>
        <p:grpSpPr>
          <a:xfrm>
            <a:off x="3739438" y="1339880"/>
            <a:ext cx="2095500" cy="1061823"/>
            <a:chOff x="421639" y="1131095"/>
            <a:chExt cx="3132716" cy="741982"/>
          </a:xfrm>
        </p:grpSpPr>
        <p:sp>
          <p:nvSpPr>
            <p:cNvPr id="7" name="Flowchart: Process 3">
              <a:extLst>
                <a:ext uri="{FF2B5EF4-FFF2-40B4-BE49-F238E27FC236}">
                  <a16:creationId xmlns:a16="http://schemas.microsoft.com/office/drawing/2014/main" id="{F1F685D5-73D6-4EF0-9743-9BB21D1C347B}"/>
                </a:ext>
              </a:extLst>
            </p:cNvPr>
            <p:cNvSpPr/>
            <p:nvPr/>
          </p:nvSpPr>
          <p:spPr>
            <a:xfrm>
              <a:off x="421639" y="1131095"/>
              <a:ext cx="3132716" cy="741982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BC96C8-99F5-4063-A3F8-3BD1631D3F6D}"/>
                </a:ext>
              </a:extLst>
            </p:cNvPr>
            <p:cNvSpPr/>
            <p:nvPr/>
          </p:nvSpPr>
          <p:spPr>
            <a:xfrm>
              <a:off x="680353" y="1276264"/>
              <a:ext cx="2615291" cy="45164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800" dirty="0">
                  <a:solidFill>
                    <a:srgbClr val="F2F2F2"/>
                  </a:solidFill>
                  <a:latin typeface="GeosansLight" panose="02000603020000020003" pitchFamily="2" charset="0"/>
                </a:rPr>
                <a:t>Bureau de la CLE</a:t>
              </a:r>
            </a:p>
            <a:p>
              <a:pPr algn="ctr"/>
              <a:r>
                <a:rPr lang="fr-FR" sz="1800" b="1" dirty="0">
                  <a:solidFill>
                    <a:srgbClr val="F2F2F2"/>
                  </a:solidFill>
                  <a:latin typeface="Comfortaa" panose="00000500000000000000" pitchFamily="2" charset="0"/>
                </a:rPr>
                <a:t>PREPARATION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C62CFE9-B19D-4782-B0A5-2C2C1779D4B0}"/>
              </a:ext>
            </a:extLst>
          </p:cNvPr>
          <p:cNvGrpSpPr/>
          <p:nvPr/>
        </p:nvGrpSpPr>
        <p:grpSpPr>
          <a:xfrm>
            <a:off x="6339975" y="1339880"/>
            <a:ext cx="2569579" cy="1061823"/>
            <a:chOff x="-183971" y="1131095"/>
            <a:chExt cx="3841450" cy="741982"/>
          </a:xfrm>
        </p:grpSpPr>
        <p:sp>
          <p:nvSpPr>
            <p:cNvPr id="10" name="Flowchart: Process 3">
              <a:extLst>
                <a:ext uri="{FF2B5EF4-FFF2-40B4-BE49-F238E27FC236}">
                  <a16:creationId xmlns:a16="http://schemas.microsoft.com/office/drawing/2014/main" id="{57D6CE61-8C6F-4541-8619-ADBB05B64349}"/>
                </a:ext>
              </a:extLst>
            </p:cNvPr>
            <p:cNvSpPr/>
            <p:nvPr/>
          </p:nvSpPr>
          <p:spPr>
            <a:xfrm>
              <a:off x="-183971" y="1131095"/>
              <a:ext cx="3841450" cy="741982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291ED2-650E-43D3-A149-497D8CDCCD70}"/>
                </a:ext>
              </a:extLst>
            </p:cNvPr>
            <p:cNvSpPr/>
            <p:nvPr/>
          </p:nvSpPr>
          <p:spPr>
            <a:xfrm>
              <a:off x="-35849" y="1178921"/>
              <a:ext cx="3545205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1800" dirty="0">
                  <a:solidFill>
                    <a:srgbClr val="F2F2F2"/>
                  </a:solidFill>
                  <a:latin typeface="GeosansLight" panose="02000603020000020003" pitchFamily="2" charset="0"/>
                </a:rPr>
                <a:t>Commissions thématiques</a:t>
              </a:r>
            </a:p>
            <a:p>
              <a:pPr algn="ctr"/>
              <a:r>
                <a:rPr lang="fr-FR" sz="1800" b="1" dirty="0">
                  <a:solidFill>
                    <a:srgbClr val="F2F2F2"/>
                  </a:solidFill>
                  <a:latin typeface="Comfortaa" panose="00000500000000000000" pitchFamily="2" charset="0"/>
                </a:rPr>
                <a:t>PROPOSITIONS</a:t>
              </a: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C19EFD7-EA0F-42FC-BC87-69BAF3196BB9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3234402" y="1870792"/>
            <a:ext cx="50503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B40728E-56CA-45B3-AA0D-58AEEFBA5471}"/>
              </a:ext>
            </a:extLst>
          </p:cNvPr>
          <p:cNvCxnSpPr/>
          <p:nvPr/>
        </p:nvCxnSpPr>
        <p:spPr>
          <a:xfrm>
            <a:off x="5834938" y="1872642"/>
            <a:ext cx="50503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0F5A5FA-3A8D-49D6-93CD-5FCFD080E0A6}"/>
              </a:ext>
            </a:extLst>
          </p:cNvPr>
          <p:cNvSpPr/>
          <p:nvPr/>
        </p:nvSpPr>
        <p:spPr>
          <a:xfrm>
            <a:off x="186352" y="2600751"/>
            <a:ext cx="295993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Président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Représentants des collectivités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Représentants des usagers 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Représentants de l’Etat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83E543-7E07-4EC9-BE53-7E32383CBA95}"/>
              </a:ext>
            </a:extLst>
          </p:cNvPr>
          <p:cNvSpPr/>
          <p:nvPr/>
        </p:nvSpPr>
        <p:spPr>
          <a:xfrm>
            <a:off x="6339974" y="2599537"/>
            <a:ext cx="2665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Aménagement du territoire et solidarités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Protection des milieux aquatiques et gestion du risque inondation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  <a:latin typeface="Comfortaa" panose="00000500000000000000" pitchFamily="2" charset="0"/>
              </a:rPr>
              <a:t>Gestion qualitative et quantitative de la ressource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AA0C9-7EE4-2E36-C0CA-D2BCCE3AF67E}"/>
              </a:ext>
            </a:extLst>
          </p:cNvPr>
          <p:cNvSpPr/>
          <p:nvPr/>
        </p:nvSpPr>
        <p:spPr>
          <a:xfrm>
            <a:off x="1001104" y="5053682"/>
            <a:ext cx="2959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1800" b="1" dirty="0">
                <a:solidFill>
                  <a:schemeClr val="tx2"/>
                </a:solidFill>
                <a:latin typeface="Comfortaa" panose="00000500000000000000" pitchFamily="2" charset="0"/>
              </a:rPr>
              <a:t>Structure porteuse :</a:t>
            </a:r>
          </a:p>
        </p:txBody>
      </p:sp>
      <p:pic>
        <p:nvPicPr>
          <p:cNvPr id="18" name="Image 1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0E717FC-FE78-23FC-61B2-D3F267860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8016" r="27557" b="8016"/>
          <a:stretch/>
        </p:blipFill>
        <p:spPr>
          <a:xfrm>
            <a:off x="3268467" y="4730990"/>
            <a:ext cx="1231965" cy="16201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9A8B398-F263-8790-DCC2-45CDD5E335C0}"/>
              </a:ext>
            </a:extLst>
          </p:cNvPr>
          <p:cNvSpPr/>
          <p:nvPr/>
        </p:nvSpPr>
        <p:spPr>
          <a:xfrm>
            <a:off x="4821253" y="5053670"/>
            <a:ext cx="37235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fr-FR" sz="1400" b="1" dirty="0">
                <a:solidFill>
                  <a:schemeClr val="tx2"/>
                </a:solidFill>
                <a:latin typeface="Comfortaa" panose="00000500000000000000" pitchFamily="2" charset="0"/>
              </a:rPr>
              <a:t>Syndicat de l’eau potable, de l’assainissement collectif, de l’assainissement non collectif, de la </a:t>
            </a:r>
            <a:r>
              <a:rPr lang="fr-FR" sz="1400" b="1" dirty="0" err="1">
                <a:solidFill>
                  <a:schemeClr val="tx2"/>
                </a:solidFill>
                <a:latin typeface="Comfortaa" panose="00000500000000000000" pitchFamily="2" charset="0"/>
              </a:rPr>
              <a:t>GeMAPI</a:t>
            </a:r>
            <a:r>
              <a:rPr lang="fr-FR" sz="1400" b="1" dirty="0">
                <a:solidFill>
                  <a:schemeClr val="tx2"/>
                </a:solidFill>
                <a:latin typeface="Comfortaa" panose="00000500000000000000" pitchFamily="2" charset="0"/>
              </a:rPr>
              <a:t> et de la démoustication</a:t>
            </a:r>
          </a:p>
        </p:txBody>
      </p:sp>
    </p:spTree>
    <p:extLst>
      <p:ext uri="{BB962C8B-B14F-4D97-AF65-F5344CB8AC3E}">
        <p14:creationId xmlns:p14="http://schemas.microsoft.com/office/powerpoint/2010/main" val="2382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50605D0F-B040-6D40-6263-8B4603CA9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" y="1215127"/>
            <a:ext cx="6248630" cy="42194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F002FE43-F202-45CF-AB4C-E6834DBAAF97}"/>
              </a:ext>
            </a:extLst>
          </p:cNvPr>
          <p:cNvSpPr txBox="1"/>
          <p:nvPr/>
        </p:nvSpPr>
        <p:spPr>
          <a:xfrm>
            <a:off x="220417" y="243361"/>
            <a:ext cx="8703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GeosansLight" panose="02000603020000020003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Etapes d’un SAGE</a:t>
            </a:r>
            <a:endParaRPr lang="id-ID" sz="3600" dirty="0">
              <a:latin typeface="GeosansLight" panose="020006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FA676-EDAB-4CCB-B9CE-11A3F9B5F2A5}"/>
              </a:ext>
            </a:extLst>
          </p:cNvPr>
          <p:cNvSpPr/>
          <p:nvPr/>
        </p:nvSpPr>
        <p:spPr>
          <a:xfrm>
            <a:off x="6979500" y="2672916"/>
            <a:ext cx="2520880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0000500000000000000" pitchFamily="2" charset="0"/>
              </a:rPr>
              <a:t>Etat des lieux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0000500000000000000" pitchFamily="2" charset="0"/>
              </a:rPr>
              <a:t>Diagnostic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0000500000000000000" pitchFamily="2" charset="0"/>
              </a:rPr>
              <a:t>Scénarios et Stratégie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mfortaa" panose="00000500000000000000" pitchFamily="2" charset="0"/>
              </a:rPr>
              <a:t>Les produits du SAGE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A157C208-C9C4-C1FD-E236-93A79CFDB462}"/>
              </a:ext>
            </a:extLst>
          </p:cNvPr>
          <p:cNvSpPr/>
          <p:nvPr/>
        </p:nvSpPr>
        <p:spPr>
          <a:xfrm>
            <a:off x="6256303" y="320469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CC4C784-5DE8-7688-E411-D7A9C2F4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Finalité d’un SAGE</a:t>
            </a:r>
          </a:p>
        </p:txBody>
      </p:sp>
      <p:pic>
        <p:nvPicPr>
          <p:cNvPr id="7" name="Image 6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18EF1A95-9C37-C5F7-677F-6F73BD13E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9" y="656692"/>
            <a:ext cx="7111702" cy="510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85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53C1B92-DE6C-4E95-8D50-909DD0C52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Administratif</a:t>
            </a:r>
          </a:p>
          <a:p>
            <a:r>
              <a:rPr lang="fr-FR" dirty="0"/>
              <a:t>Ressenti des élus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9060C8D-8809-4C36-9696-A5A4F024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du SAGE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3E39DD-150F-40AC-92FE-0C9EC7593B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21" name="Espace réservé pour une image  20" descr="Une image contenant plein air, ciel, eau, banque&#10;&#10;Description générée automatiquement">
            <a:extLst>
              <a:ext uri="{FF2B5EF4-FFF2-40B4-BE49-F238E27FC236}">
                <a16:creationId xmlns:a16="http://schemas.microsoft.com/office/drawing/2014/main" id="{179565DE-1BDB-8C97-07BA-70DA87923F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25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932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intérieur, habits, meubles, homme&#10;&#10;Le contenu généré par l’IA peut être incorrect.">
            <a:extLst>
              <a:ext uri="{FF2B5EF4-FFF2-40B4-BE49-F238E27FC236}">
                <a16:creationId xmlns:a16="http://schemas.microsoft.com/office/drawing/2014/main" id="{F11F92FB-FBFD-931C-02B4-DD50744F13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r="36405"/>
          <a:stretch>
            <a:fillRect/>
          </a:stretch>
        </p:blipFill>
        <p:spPr/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5E0C39AF-B2E8-55BE-945F-495CAB56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administratif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E5FD254-60A8-7665-ACB8-9986C3039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7844" y="2034740"/>
            <a:ext cx="5883507" cy="3703637"/>
          </a:xfrm>
        </p:spPr>
        <p:txBody>
          <a:bodyPr/>
          <a:lstStyle/>
          <a:p>
            <a:r>
              <a:rPr lang="fr-FR" sz="2400" dirty="0"/>
              <a:t>2012 : 1</a:t>
            </a:r>
            <a:r>
              <a:rPr lang="fr-FR" sz="2400" baseline="30000" dirty="0"/>
              <a:t>ère</a:t>
            </a:r>
            <a:r>
              <a:rPr lang="fr-FR" sz="2400" dirty="0"/>
              <a:t> réunion technique en sous-préfecture de Nogent</a:t>
            </a:r>
          </a:p>
          <a:p>
            <a:endParaRPr lang="fr-FR" sz="2400" dirty="0"/>
          </a:p>
          <a:p>
            <a:r>
              <a:rPr lang="fr-FR" sz="2400" dirty="0"/>
              <a:t>2014: dossier préliminaire</a:t>
            </a:r>
          </a:p>
          <a:p>
            <a:endParaRPr lang="fr-FR" sz="2400" dirty="0"/>
          </a:p>
          <a:p>
            <a:r>
              <a:rPr lang="fr-FR" sz="2400" dirty="0"/>
              <a:t>2016: arrêtés préfectoraux</a:t>
            </a:r>
          </a:p>
          <a:p>
            <a:endParaRPr lang="fr-FR" sz="2400" dirty="0"/>
          </a:p>
          <a:p>
            <a:r>
              <a:rPr lang="fr-FR" sz="2400" dirty="0"/>
              <a:t>2017: 1</a:t>
            </a:r>
            <a:r>
              <a:rPr lang="fr-FR" sz="2400" baseline="30000" dirty="0"/>
              <a:t>ère</a:t>
            </a:r>
            <a:r>
              <a:rPr lang="fr-FR" sz="2400" dirty="0"/>
              <a:t> CLE</a:t>
            </a:r>
          </a:p>
        </p:txBody>
      </p:sp>
    </p:spTree>
    <p:extLst>
      <p:ext uri="{BB962C8B-B14F-4D97-AF65-F5344CB8AC3E}">
        <p14:creationId xmlns:p14="http://schemas.microsoft.com/office/powerpoint/2010/main" val="2187663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8A54FEB-2B29-4607-B40F-1FE00105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5" y="1016732"/>
            <a:ext cx="4939745" cy="1568147"/>
          </a:xfrm>
        </p:spPr>
        <p:txBody>
          <a:bodyPr/>
          <a:lstStyle/>
          <a:p>
            <a:r>
              <a:rPr lang="fr-FR" sz="3600" dirty="0"/>
              <a:t>Gestion quantitative et qualitative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B85C71F3-33F1-434F-B37F-764F9EA214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25469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860334-D1A6-4B3E-B663-8A6B3D275B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011E9C-CCC7-1059-6893-B3C6AD2D6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665" y="3058690"/>
            <a:ext cx="4171950" cy="191293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32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B171C56-09FF-1514-C5FA-1962E8082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9" y="401445"/>
            <a:ext cx="9144000" cy="646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1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03A59A-11F1-1512-1269-A2853F74B2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04" y="3219450"/>
            <a:ext cx="4171950" cy="1912938"/>
          </a:xfrm>
        </p:spPr>
        <p:txBody>
          <a:bodyPr>
            <a:normAutofit/>
          </a:bodyPr>
          <a:lstStyle/>
          <a:p>
            <a:r>
              <a:rPr lang="fr-FR" dirty="0"/>
              <a:t>Déroulement de la réunion</a:t>
            </a:r>
          </a:p>
          <a:p>
            <a:r>
              <a:rPr lang="fr-FR" dirty="0"/>
              <a:t>Présentation de la démarche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3B50621-8917-3D0A-8812-866A3C277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387643" cy="1568147"/>
          </a:xfrm>
        </p:spPr>
        <p:txBody>
          <a:bodyPr anchor="b">
            <a:normAutofit/>
          </a:bodyPr>
          <a:lstStyle/>
          <a:p>
            <a:br>
              <a:rPr lang="fr-FR" sz="3400"/>
            </a:br>
            <a:r>
              <a:rPr lang="fr-FR" sz="3400"/>
              <a:t>Concertation préalable</a:t>
            </a:r>
          </a:p>
        </p:txBody>
      </p:sp>
      <p:pic>
        <p:nvPicPr>
          <p:cNvPr id="7" name="Espace réservé pour une image  6" descr="Une image contenant meubles, habits, table, intérieur&#10;&#10;Le contenu généré par l’IA peut être incorrect.">
            <a:extLst>
              <a:ext uri="{FF2B5EF4-FFF2-40B4-BE49-F238E27FC236}">
                <a16:creationId xmlns:a16="http://schemas.microsoft.com/office/drawing/2014/main" id="{37E5E6DF-3201-26E3-F5BE-5AF48997F1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r="28866"/>
          <a:stretch/>
        </p:blipFill>
        <p:spPr>
          <a:xfrm>
            <a:off x="4658386" y="10"/>
            <a:ext cx="4485614" cy="6857990"/>
          </a:xfrm>
          <a:noFill/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C0F03B-3460-B783-58EB-EDF96807C8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3745" y="680649"/>
            <a:ext cx="1760083" cy="424732"/>
          </a:xfrm>
        </p:spPr>
        <p:txBody>
          <a:bodyPr wrap="square" anchor="ctr">
            <a:normAutofit/>
          </a:bodyPr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3950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E0862-0CD7-06E7-FDAB-71BD5104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74607EB9-AC10-E0D8-8D21-74D4B1316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215"/>
            <a:ext cx="9144000" cy="646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3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386B875-7836-BBE1-AE49-0053603FFC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EDFDAED-FCEC-A2E9-32D4-C3235D68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723721" cy="1568147"/>
          </a:xfrm>
        </p:spPr>
        <p:txBody>
          <a:bodyPr/>
          <a:lstStyle/>
          <a:p>
            <a:r>
              <a:rPr lang="fr-FR" dirty="0"/>
              <a:t>Milieux aquatiques et inondations</a:t>
            </a:r>
          </a:p>
        </p:txBody>
      </p:sp>
      <p:pic>
        <p:nvPicPr>
          <p:cNvPr id="3" name="Espace réservé pour une image  2" descr="Une image contenant plein air, ciel, personnes, groupe&#10;&#10;Le contenu généré par l’IA peut être incorrect.">
            <a:extLst>
              <a:ext uri="{FF2B5EF4-FFF2-40B4-BE49-F238E27FC236}">
                <a16:creationId xmlns:a16="http://schemas.microsoft.com/office/drawing/2014/main" id="{DB2EB9C0-C506-D190-963F-DFDC122A8D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r="25469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12E73F4-F049-2356-5BF7-DFF8FEA0C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7534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7634-DBBB-4980-8374-C3B7CC4D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E0E89B56-154C-75CF-E678-83DA74773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9" y="385248"/>
            <a:ext cx="9155269" cy="6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EA7EC16-6109-4489-A377-72C7BE767F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r="31922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61365D3-E2E2-46BD-AC45-9572858D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876" y="756259"/>
            <a:ext cx="7886700" cy="1325563"/>
          </a:xfrm>
        </p:spPr>
        <p:txBody>
          <a:bodyPr>
            <a:normAutofit/>
          </a:bodyPr>
          <a:lstStyle/>
          <a:p>
            <a:r>
              <a:rPr lang="fr-FR" dirty="0"/>
              <a:t>Définition des zones humides </a:t>
            </a:r>
            <a:endParaRPr lang="fr-FR" sz="3600" dirty="0">
              <a:latin typeface="GeosansLight" panose="02000603020000020003" pitchFamily="2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8FF6F83E-0D03-454D-9F9B-D57B90519A82}"/>
              </a:ext>
            </a:extLst>
          </p:cNvPr>
          <p:cNvGrpSpPr/>
          <p:nvPr/>
        </p:nvGrpSpPr>
        <p:grpSpPr>
          <a:xfrm>
            <a:off x="-314325" y="5542813"/>
            <a:ext cx="1657350" cy="1657350"/>
            <a:chOff x="-314325" y="5542813"/>
            <a:chExt cx="1657350" cy="165735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F61C448-0A28-4718-A071-CAC61F6FCDCD}"/>
                </a:ext>
              </a:extLst>
            </p:cNvPr>
            <p:cNvSpPr/>
            <p:nvPr/>
          </p:nvSpPr>
          <p:spPr>
            <a:xfrm>
              <a:off x="-314325" y="5542813"/>
              <a:ext cx="1657350" cy="1657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A5EF7A4-83A7-42BC-85EE-47EBB0A96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" y="5684427"/>
              <a:ext cx="1080000" cy="1105275"/>
            </a:xfrm>
            <a:prstGeom prst="rect">
              <a:avLst/>
            </a:prstGeom>
          </p:spPr>
        </p:pic>
      </p:grp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648EBCF2-7D69-4EBE-BAC3-8106E3B00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7844" y="2094886"/>
            <a:ext cx="5652628" cy="3929876"/>
          </a:xfrm>
        </p:spPr>
        <p:txBody>
          <a:bodyPr/>
          <a:lstStyle/>
          <a:p>
            <a:pPr algn="just"/>
            <a:r>
              <a:rPr lang="fr-FR" sz="1600" dirty="0">
                <a:ea typeface="Calibri" panose="020F0502020204030204" pitchFamily="34" charset="0"/>
                <a:cs typeface="Calibri" panose="020F0502020204030204" pitchFamily="34" charset="0"/>
              </a:rPr>
              <a:t>Textes réglementaires 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r-F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exte de loi en vigueur depuis le 01/01/2021 définit comme zones humides « </a:t>
            </a:r>
            <a:r>
              <a:rPr lang="fr-FR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les terrains, exploités ou non, habituellement inondés ou gorgés d'eau douce, salée ou saumâtre de façon permanente ou temporaire, ou dont la végétation, quand elle existe, y est dominée par des plantes hygrophiles pendant au moins une partie de l'année </a:t>
            </a:r>
            <a:r>
              <a:rPr lang="fr-FR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fr-FR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Texte de loi en vigueur à ce jour qui retient les critères pour définir une zone humide 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dirty="0"/>
              <a:t>La morphologie des sols liée à la présence prolongée d’eau d’origine naturelle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dirty="0"/>
              <a:t>La présence éventuelle de plantes hygrophiles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La délimitation des zones humides est effectuée à l’aide des cotes de crue ou de niveau phréatique pertinentes au regard des critères relatifs à la morphologie des sols et à la végétation (Echelle 1/5000eme)</a:t>
            </a:r>
          </a:p>
        </p:txBody>
      </p:sp>
    </p:spTree>
    <p:extLst>
      <p:ext uri="{BB962C8B-B14F-4D97-AF65-F5344CB8AC3E}">
        <p14:creationId xmlns:p14="http://schemas.microsoft.com/office/powerpoint/2010/main" val="948976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C02E-BD1E-65B6-96F0-90E2574D1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84B90B-66A9-663B-BD64-D77745C59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2DBF11A-18D0-E053-B473-D82DE5ACB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55"/>
            <a:ext cx="9144000" cy="6466245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E4BE644-1E30-AE3E-142E-E558718D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8" y="27432"/>
            <a:ext cx="7886700" cy="1325563"/>
          </a:xfrm>
        </p:spPr>
        <p:txBody>
          <a:bodyPr>
            <a:normAutofit/>
          </a:bodyPr>
          <a:lstStyle/>
          <a:p>
            <a:r>
              <a:rPr lang="fr-FR" dirty="0"/>
              <a:t>Exemple: Inventaire de l’Orvin</a:t>
            </a:r>
          </a:p>
        </p:txBody>
      </p:sp>
    </p:spTree>
    <p:extLst>
      <p:ext uri="{BB962C8B-B14F-4D97-AF65-F5344CB8AC3E}">
        <p14:creationId xmlns:p14="http://schemas.microsoft.com/office/powerpoint/2010/main" val="27090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29BCC-BC26-B598-8F90-AE7D604A1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4EF8E678-C86C-BE52-DC6A-AFDFCB0CA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248"/>
            <a:ext cx="9155269" cy="6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233240-6437-5B85-F5A2-018CF8A91C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5EEBBC7-0B97-CA9B-9BC2-A4A69571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Solidarités et gouvernance</a:t>
            </a:r>
          </a:p>
        </p:txBody>
      </p:sp>
      <p:pic>
        <p:nvPicPr>
          <p:cNvPr id="3" name="Espace réservé pour une image  2" descr="Une image contenant plein air, herbe, habits, ciel&#10;&#10;Le contenu généré par l’IA peut être incorrect.">
            <a:extLst>
              <a:ext uri="{FF2B5EF4-FFF2-40B4-BE49-F238E27FC236}">
                <a16:creationId xmlns:a16="http://schemas.microsoft.com/office/drawing/2014/main" id="{AA2DCEA8-1543-0340-CE31-63280FFED9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r="31547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1674011-BB9F-E59F-86B2-DE9476BAA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2476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04944-9C96-146E-FBC5-001E4CA2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6ADE8F84-5B25-E0E4-147F-8CEB87FC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9" y="385248"/>
            <a:ext cx="9155269" cy="6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0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1A2F9E7-6ACA-497E-84AF-9670E9CD2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Concertation préalable</a:t>
            </a:r>
          </a:p>
          <a:p>
            <a:r>
              <a:rPr lang="fr-FR" dirty="0"/>
              <a:t>Procédure d’élaboration du SAGE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0045C78-C902-46C1-99E2-8E89895E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723721" cy="1568147"/>
          </a:xfrm>
        </p:spPr>
        <p:txBody>
          <a:bodyPr/>
          <a:lstStyle/>
          <a:p>
            <a:r>
              <a:rPr lang="fr-FR" sz="4000" dirty="0"/>
              <a:t>Et après?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124A2A-6B90-4EA6-BB2D-48E8DEBAEF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pic>
        <p:nvPicPr>
          <p:cNvPr id="17" name="Espace réservé pour une image  16" descr="Une image contenant plein air, herbe, eau, zones humides&#10;&#10;Description générée automatiquement">
            <a:extLst>
              <a:ext uri="{FF2B5EF4-FFF2-40B4-BE49-F238E27FC236}">
                <a16:creationId xmlns:a16="http://schemas.microsoft.com/office/drawing/2014/main" id="{59ADCFB6-8E41-BB9A-6D37-D85481AC2E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r="28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8576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9" name="object 6_2"/>
          <p:cNvSpPr/>
          <p:nvPr/>
        </p:nvSpPr>
        <p:spPr bwMode="auto">
          <a:xfrm>
            <a:off x="5620894" y="2271544"/>
            <a:ext cx="3140775" cy="227913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fr-FR" sz="949"/>
          </a:p>
        </p:txBody>
      </p:sp>
      <p:sp>
        <p:nvSpPr>
          <p:cNvPr id="370" name="object 8_2"/>
          <p:cNvSpPr/>
          <p:nvPr/>
        </p:nvSpPr>
        <p:spPr bwMode="auto">
          <a:xfrm>
            <a:off x="43285" y="242007"/>
            <a:ext cx="8201123" cy="129448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 dirty="0">
                <a:solidFill>
                  <a:srgbClr val="3FBAEA"/>
                </a:solidFill>
                <a:latin typeface="Arial"/>
                <a:ea typeface="DejaVu Sans"/>
              </a:rPr>
              <a:t>La concertation préalable, et après ?</a:t>
            </a:r>
            <a:endParaRPr lang="fr-LU" sz="4219" spc="-1" dirty="0">
              <a:latin typeface="Arial"/>
            </a:endParaRPr>
          </a:p>
        </p:txBody>
      </p:sp>
      <p:grpSp>
        <p:nvGrpSpPr>
          <p:cNvPr id="371" name="Grouper 9"/>
          <p:cNvGrpSpPr/>
          <p:nvPr/>
        </p:nvGrpSpPr>
        <p:grpSpPr bwMode="auto">
          <a:xfrm>
            <a:off x="1430459" y="1519183"/>
            <a:ext cx="6003113" cy="3783859"/>
            <a:chOff x="3341519" y="2188800"/>
            <a:chExt cx="8537761" cy="5381488"/>
          </a:xfrm>
        </p:grpSpPr>
        <p:grpSp>
          <p:nvGrpSpPr>
            <p:cNvPr id="372" name="Grouper 2_0"/>
            <p:cNvGrpSpPr/>
            <p:nvPr/>
          </p:nvGrpSpPr>
          <p:grpSpPr bwMode="auto">
            <a:xfrm>
              <a:off x="3341519" y="2188800"/>
              <a:ext cx="3872519" cy="2586295"/>
              <a:chOff x="3341519" y="2188800"/>
              <a:chExt cx="3872519" cy="2586295"/>
            </a:xfrm>
          </p:grpSpPr>
          <p:pic>
            <p:nvPicPr>
              <p:cNvPr id="373" name="Image 28_0" descr="noun_people group_1310752.png"/>
              <p:cNvPicPr/>
              <p:nvPr/>
            </p:nvPicPr>
            <p:blipFill>
              <a:blip r:embed="rId3"/>
              <a:stretch/>
            </p:blipFill>
            <p:spPr bwMode="auto">
              <a:xfrm>
                <a:off x="3785760" y="2655360"/>
                <a:ext cx="1458360" cy="14184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74" name="ZoneTexte 29_1"/>
              <p:cNvSpPr/>
              <p:nvPr/>
            </p:nvSpPr>
            <p:spPr bwMode="auto">
              <a:xfrm>
                <a:off x="3341519" y="3853081"/>
                <a:ext cx="3872519" cy="922014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just">
                  <a:lnSpc>
                    <a:spcPct val="100000"/>
                  </a:lnSpc>
                  <a:defRPr/>
                </a:pPr>
                <a:r>
                  <a:rPr lang="fr-FR" sz="1266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Dans un délai d’un mois, la garante publie le bilan de la concertation préalable</a:t>
                </a:r>
                <a:endParaRPr lang="fr-LU" sz="1266" spc="-1" dirty="0">
                  <a:latin typeface="Arial"/>
                </a:endParaRPr>
              </a:p>
            </p:txBody>
          </p:sp>
          <p:sp>
            <p:nvSpPr>
              <p:cNvPr id="375" name="ZoneTexte 1_0"/>
              <p:cNvSpPr/>
              <p:nvPr/>
            </p:nvSpPr>
            <p:spPr bwMode="auto">
              <a:xfrm>
                <a:off x="5277240" y="2188800"/>
                <a:ext cx="865523" cy="1568207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wrap="none" lIns="63281" tIns="31641" rIns="63281" bIns="31641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6750" b="1" spc="-1">
                    <a:solidFill>
                      <a:srgbClr val="000000"/>
                    </a:solidFill>
                    <a:latin typeface="Arial"/>
                    <a:ea typeface="DejaVu Sans"/>
                  </a:rPr>
                  <a:t>1</a:t>
                </a:r>
                <a:endParaRPr lang="fr-LU" sz="6750" spc="-1">
                  <a:latin typeface="Arial"/>
                </a:endParaRPr>
              </a:p>
            </p:txBody>
          </p:sp>
        </p:grpSp>
        <p:grpSp>
          <p:nvGrpSpPr>
            <p:cNvPr id="376" name="Grouper 4_0"/>
            <p:cNvGrpSpPr/>
            <p:nvPr/>
          </p:nvGrpSpPr>
          <p:grpSpPr bwMode="auto">
            <a:xfrm>
              <a:off x="7593120" y="2445120"/>
              <a:ext cx="3872519" cy="2552094"/>
              <a:chOff x="7593120" y="2445120"/>
              <a:chExt cx="3872519" cy="2552094"/>
            </a:xfrm>
          </p:grpSpPr>
          <p:pic>
            <p:nvPicPr>
              <p:cNvPr id="377" name="Image 6_0" descr="noun_identification_3094263.png"/>
              <p:cNvPicPr/>
              <p:nvPr/>
            </p:nvPicPr>
            <p:blipFill>
              <a:blip r:embed="rId4"/>
              <a:stretch/>
            </p:blipFill>
            <p:spPr bwMode="auto">
              <a:xfrm>
                <a:off x="8824680" y="2686320"/>
                <a:ext cx="1777680" cy="17287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78" name="ZoneTexte 32_0"/>
              <p:cNvSpPr/>
              <p:nvPr/>
            </p:nvSpPr>
            <p:spPr bwMode="auto">
              <a:xfrm>
                <a:off x="8056440" y="2445120"/>
                <a:ext cx="865523" cy="15682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wrap="none" lIns="63281" tIns="31641" rIns="63281" bIns="31641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6750" b="1" spc="-1">
                    <a:solidFill>
                      <a:srgbClr val="000000"/>
                    </a:solidFill>
                    <a:latin typeface="Arial"/>
                    <a:ea typeface="DejaVu Sans"/>
                  </a:rPr>
                  <a:t>2</a:t>
                </a:r>
                <a:endParaRPr lang="fr-LU" sz="6750" spc="-1">
                  <a:latin typeface="Arial"/>
                </a:endParaRPr>
              </a:p>
            </p:txBody>
          </p:sp>
          <p:sp>
            <p:nvSpPr>
              <p:cNvPr id="379" name="ZoneTexte 33_0"/>
              <p:cNvSpPr/>
              <p:nvPr/>
            </p:nvSpPr>
            <p:spPr bwMode="auto">
              <a:xfrm>
                <a:off x="7593120" y="4075200"/>
                <a:ext cx="3872519" cy="922014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just">
                  <a:lnSpc>
                    <a:spcPct val="100000"/>
                  </a:lnSpc>
                  <a:defRPr/>
                </a:pPr>
                <a:r>
                  <a:rPr lang="fr-FR" sz="1266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Le responsable du projet dispose de deux mois pour répondre aux enseignements de la concertation</a:t>
                </a:r>
                <a:endParaRPr lang="fr-LU" sz="1266" spc="-1" dirty="0">
                  <a:latin typeface="Arial"/>
                </a:endParaRPr>
              </a:p>
            </p:txBody>
          </p:sp>
        </p:grpSp>
        <p:grpSp>
          <p:nvGrpSpPr>
            <p:cNvPr id="380" name="Grouper 7_0"/>
            <p:cNvGrpSpPr/>
            <p:nvPr/>
          </p:nvGrpSpPr>
          <p:grpSpPr bwMode="auto">
            <a:xfrm>
              <a:off x="3448800" y="4901400"/>
              <a:ext cx="3916080" cy="2668888"/>
              <a:chOff x="3448800" y="4901400"/>
              <a:chExt cx="3916080" cy="2668888"/>
            </a:xfrm>
          </p:grpSpPr>
          <p:sp>
            <p:nvSpPr>
              <p:cNvPr id="381" name="ZoneTexte 34_0"/>
              <p:cNvSpPr/>
              <p:nvPr/>
            </p:nvSpPr>
            <p:spPr bwMode="auto">
              <a:xfrm>
                <a:off x="3448800" y="5294881"/>
                <a:ext cx="865523" cy="15682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wrap="none" lIns="63281" tIns="31641" rIns="63281" bIns="31641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6750" b="1" spc="-1">
                    <a:solidFill>
                      <a:srgbClr val="000000"/>
                    </a:solidFill>
                    <a:latin typeface="Arial"/>
                    <a:ea typeface="DejaVu Sans"/>
                  </a:rPr>
                  <a:t>3</a:t>
                </a:r>
                <a:endParaRPr lang="fr-LU" sz="6750" spc="-1">
                  <a:latin typeface="Arial"/>
                </a:endParaRPr>
              </a:p>
            </p:txBody>
          </p:sp>
          <p:pic>
            <p:nvPicPr>
              <p:cNvPr id="382" name="Image 36_0" descr="noun_people group_1150881.png"/>
              <p:cNvPicPr/>
              <p:nvPr/>
            </p:nvPicPr>
            <p:blipFill>
              <a:blip r:embed="rId5"/>
              <a:stretch/>
            </p:blipFill>
            <p:spPr bwMode="auto">
              <a:xfrm>
                <a:off x="3967920" y="4901400"/>
                <a:ext cx="2511000" cy="24426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83" name="ZoneTexte 35_1"/>
              <p:cNvSpPr/>
              <p:nvPr/>
            </p:nvSpPr>
            <p:spPr bwMode="auto">
              <a:xfrm>
                <a:off x="3492000" y="6925319"/>
                <a:ext cx="3872880" cy="644969"/>
              </a:xfrm>
              <a:prstGeom prst="rect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just">
                  <a:lnSpc>
                    <a:spcPct val="100000"/>
                  </a:lnSpc>
                  <a:defRPr/>
                </a:pPr>
                <a:r>
                  <a:rPr lang="fr-FR" sz="1266" spc="-1">
                    <a:solidFill>
                      <a:srgbClr val="000000"/>
                    </a:solidFill>
                    <a:latin typeface="Arial"/>
                    <a:ea typeface="DejaVu Sans"/>
                  </a:rPr>
                  <a:t>La Commission nationale rend un avis sur la qualité de cette réponse </a:t>
                </a:r>
                <a:endParaRPr lang="fr-LU" sz="1266" spc="-1">
                  <a:latin typeface="Arial"/>
                </a:endParaRPr>
              </a:p>
            </p:txBody>
          </p:sp>
        </p:grpSp>
        <p:grpSp>
          <p:nvGrpSpPr>
            <p:cNvPr id="384" name="Grouper 8_0"/>
            <p:cNvGrpSpPr/>
            <p:nvPr/>
          </p:nvGrpSpPr>
          <p:grpSpPr bwMode="auto">
            <a:xfrm>
              <a:off x="7553880" y="5020200"/>
              <a:ext cx="4325400" cy="2288215"/>
              <a:chOff x="7553880" y="5020200"/>
              <a:chExt cx="4325400" cy="2288215"/>
            </a:xfrm>
          </p:grpSpPr>
          <p:sp>
            <p:nvSpPr>
              <p:cNvPr id="385" name="ZoneTexte 37_0"/>
              <p:cNvSpPr/>
              <p:nvPr/>
            </p:nvSpPr>
            <p:spPr bwMode="auto">
              <a:xfrm>
                <a:off x="10320480" y="5020200"/>
                <a:ext cx="865523" cy="1568207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wrap="none" lIns="63281" tIns="31641" rIns="63281" bIns="31641">
                <a:sp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6750" b="1" spc="-1">
                    <a:solidFill>
                      <a:srgbClr val="000000"/>
                    </a:solidFill>
                    <a:latin typeface="Arial"/>
                    <a:ea typeface="DejaVu Sans"/>
                  </a:rPr>
                  <a:t>4</a:t>
                </a:r>
                <a:endParaRPr lang="fr-LU" sz="6750" spc="-1">
                  <a:latin typeface="Arial"/>
                </a:endParaRPr>
              </a:p>
            </p:txBody>
          </p:sp>
          <p:pic>
            <p:nvPicPr>
              <p:cNvPr id="386" name="Image 3_0" descr="noun_person_977726.png"/>
              <p:cNvPicPr/>
              <p:nvPr/>
            </p:nvPicPr>
            <p:blipFill>
              <a:blip r:embed="rId6"/>
              <a:stretch/>
            </p:blipFill>
            <p:spPr bwMode="auto">
              <a:xfrm>
                <a:off x="8422200" y="5281920"/>
                <a:ext cx="1429920" cy="1391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87" name="ZoneTexte 38_0"/>
              <p:cNvSpPr/>
              <p:nvPr/>
            </p:nvSpPr>
            <p:spPr bwMode="auto">
              <a:xfrm>
                <a:off x="7553880" y="6386401"/>
                <a:ext cx="4325400" cy="922014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just">
                  <a:lnSpc>
                    <a:spcPct val="100000"/>
                  </a:lnSpc>
                  <a:defRPr/>
                </a:pPr>
                <a:r>
                  <a:rPr lang="fr-FR" sz="1266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Si le projet se poursuit, la concertation avec le public se poursuit également, sous l’égide d’</a:t>
                </a:r>
                <a:r>
                  <a:rPr lang="fr-FR" sz="1266" spc="-1" dirty="0" err="1">
                    <a:solidFill>
                      <a:srgbClr val="000000"/>
                    </a:solidFill>
                    <a:latin typeface="Arial"/>
                    <a:ea typeface="DejaVu Sans"/>
                  </a:rPr>
                  <a:t>un.e</a:t>
                </a:r>
                <a:r>
                  <a:rPr lang="fr-FR" sz="1266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</a:t>
                </a:r>
                <a:r>
                  <a:rPr lang="fr-FR" sz="1266" spc="-1" dirty="0" err="1">
                    <a:solidFill>
                      <a:srgbClr val="000000"/>
                    </a:solidFill>
                    <a:latin typeface="Arial"/>
                    <a:ea typeface="DejaVu Sans"/>
                  </a:rPr>
                  <a:t>garant.e</a:t>
                </a:r>
                <a:r>
                  <a:rPr lang="fr-FR" sz="1266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de la CNDP </a:t>
                </a:r>
                <a:endParaRPr lang="fr-LU" sz="1266" spc="-1" dirty="0">
                  <a:latin typeface="Arial"/>
                </a:endParaRPr>
              </a:p>
            </p:txBody>
          </p:sp>
        </p:grpSp>
      </p:grp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7CF6B85-20B1-4DAC-B637-2B1AF7F3C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04D7433C-3650-56ED-5333-857A0372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FA72E4B-75DF-F83B-AE0C-A0542915A2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02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habits, personne, femme, intérieur&#10;&#10;Le contenu généré par l’IA peut être incorrect.">
            <a:extLst>
              <a:ext uri="{FF2B5EF4-FFF2-40B4-BE49-F238E27FC236}">
                <a16:creationId xmlns:a16="http://schemas.microsoft.com/office/drawing/2014/main" id="{D8F11617-7017-86E1-210C-A327D8EED8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5" r="36405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1E94FB1-F9DE-5A05-F28A-C69160D4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01" y="341080"/>
            <a:ext cx="5462587" cy="1325563"/>
          </a:xfrm>
        </p:spPr>
        <p:txBody>
          <a:bodyPr/>
          <a:lstStyle/>
          <a:p>
            <a:r>
              <a:rPr lang="fr-FR" dirty="0"/>
              <a:t>Ordre du jour,</a:t>
            </a:r>
            <a:br>
              <a:rPr lang="fr-FR" dirty="0"/>
            </a:br>
            <a:r>
              <a:rPr lang="fr-FR" dirty="0"/>
              <a:t>Temps d’échanges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5079A1-57EA-71D5-78F7-038D3AA0DF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8328" y="1677860"/>
            <a:ext cx="6099531" cy="48390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Présentation de la démarche « concertation préalable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Qu’est ce qu’un SAGE?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Historique de mise en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i="1" dirty="0">
                <a:solidFill>
                  <a:srgbClr val="FF0000"/>
                </a:solidFill>
              </a:rPr>
              <a:t>Temps d’échange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Gestion quantitative et qualitative de la ressource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FF0000"/>
                </a:solidFill>
              </a:rPr>
              <a:t>Temps d’échange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Gestion des milieux aquatiques et protection des inondations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FF0000"/>
                </a:solidFill>
              </a:rPr>
              <a:t>Temps d’échange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/>
              <a:t>Solidarités et gouvernance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FF0000"/>
                </a:solidFill>
              </a:rPr>
              <a:t>Temps d’échange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Et après?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i="1" dirty="0">
                <a:solidFill>
                  <a:srgbClr val="FF0000"/>
                </a:solidFill>
              </a:rPr>
              <a:t>Temps d’échange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283966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8551C-EBF5-74CE-5020-C4EF3A1F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2E3186B-0938-F4F5-ECD8-0654DD18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5" y="1274695"/>
            <a:ext cx="4723721" cy="1568147"/>
          </a:xfrm>
        </p:spPr>
        <p:txBody>
          <a:bodyPr/>
          <a:lstStyle/>
          <a:p>
            <a:r>
              <a:rPr lang="fr-FR" sz="4000" dirty="0"/>
              <a:t>Clôture de la réunion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96443D-F550-4C52-2721-D380035849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9</a:t>
            </a:r>
          </a:p>
        </p:txBody>
      </p:sp>
      <p:pic>
        <p:nvPicPr>
          <p:cNvPr id="17" name="Espace réservé pour une image  16" descr="Une image contenant plein air, herbe, eau, zones humides&#10;&#10;Description générée automatiquement">
            <a:extLst>
              <a:ext uri="{FF2B5EF4-FFF2-40B4-BE49-F238E27FC236}">
                <a16:creationId xmlns:a16="http://schemas.microsoft.com/office/drawing/2014/main" id="{CEBA29B5-E871-DE0F-7351-1E0D03033E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r="28194"/>
          <a:stretch>
            <a:fillRect/>
          </a:stretch>
        </p:blipFill>
        <p:spPr/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947CAC5-57FF-11E3-3735-2F9F9CBE28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131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7" name="object 6"/>
          <p:cNvSpPr/>
          <p:nvPr/>
        </p:nvSpPr>
        <p:spPr bwMode="auto">
          <a:xfrm>
            <a:off x="5620894" y="2271544"/>
            <a:ext cx="3140775" cy="227913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fr-FR" sz="949"/>
          </a:p>
        </p:txBody>
      </p:sp>
      <p:sp>
        <p:nvSpPr>
          <p:cNvPr id="238" name="object 8"/>
          <p:cNvSpPr/>
          <p:nvPr/>
        </p:nvSpPr>
        <p:spPr bwMode="auto">
          <a:xfrm>
            <a:off x="0" y="253125"/>
            <a:ext cx="9072500" cy="2580356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 dirty="0">
                <a:solidFill>
                  <a:srgbClr val="3FBAEA"/>
                </a:solidFill>
                <a:latin typeface="Arial"/>
                <a:ea typeface="DejaVu Sans"/>
              </a:rPr>
              <a:t>La Commission nationale du débat public : qu’est-ce que c’est ?</a:t>
            </a:r>
            <a:br>
              <a:rPr sz="949" dirty="0">
                <a:latin typeface="Arial"/>
              </a:rPr>
            </a:br>
            <a:endParaRPr lang="fr-LU" sz="4219" spc="-1" dirty="0">
              <a:latin typeface="Arial"/>
            </a:endParaRPr>
          </a:p>
        </p:txBody>
      </p:sp>
      <p:grpSp>
        <p:nvGrpSpPr>
          <p:cNvPr id="239" name="Grouper 2"/>
          <p:cNvGrpSpPr/>
          <p:nvPr/>
        </p:nvGrpSpPr>
        <p:grpSpPr bwMode="auto">
          <a:xfrm>
            <a:off x="1338019" y="2025000"/>
            <a:ext cx="6600488" cy="3416934"/>
            <a:chOff x="2852280" y="3420000"/>
            <a:chExt cx="9387360" cy="4859640"/>
          </a:xfrm>
        </p:grpSpPr>
        <p:grpSp>
          <p:nvGrpSpPr>
            <p:cNvPr id="240" name="Grouper 13_0"/>
            <p:cNvGrpSpPr/>
            <p:nvPr/>
          </p:nvGrpSpPr>
          <p:grpSpPr bwMode="auto">
            <a:xfrm>
              <a:off x="2852280" y="3420000"/>
              <a:ext cx="2861640" cy="4859640"/>
              <a:chOff x="2852280" y="3420000"/>
              <a:chExt cx="2861640" cy="4859640"/>
            </a:xfrm>
          </p:grpSpPr>
          <p:sp>
            <p:nvSpPr>
              <p:cNvPr id="241" name="Rectangle 12_0"/>
              <p:cNvSpPr/>
              <p:nvPr/>
            </p:nvSpPr>
            <p:spPr bwMode="auto">
              <a:xfrm>
                <a:off x="2880000" y="3452760"/>
                <a:ext cx="2833920" cy="482688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sp>
            <p:nvSpPr>
              <p:cNvPr id="242" name="ZoneTexte 6_0"/>
              <p:cNvSpPr/>
              <p:nvPr/>
            </p:nvSpPr>
            <p:spPr bwMode="auto">
              <a:xfrm>
                <a:off x="2852280" y="3420000"/>
                <a:ext cx="2834279" cy="2306781"/>
              </a:xfrm>
              <a:prstGeom prst="rect">
                <a:avLst/>
              </a:prstGeom>
              <a:solidFill>
                <a:srgbClr val="D9D9D9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687" b="1" spc="-1" dirty="0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AUTORITÉ</a:t>
                </a:r>
                <a:endParaRPr lang="fr-LU" sz="1687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687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687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fr-FR" sz="1266" i="1" spc="-1" dirty="0">
                    <a:solidFill>
                      <a:srgbClr val="808080"/>
                    </a:solidFill>
                    <a:latin typeface="Montserrat Light"/>
                    <a:ea typeface="DejaVu Sans"/>
                  </a:rPr>
                  <a:t>Habilitée à prendre des décisions en son nom propre</a:t>
                </a:r>
                <a:endParaRPr lang="fr-LU" sz="1266" spc="-1" dirty="0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266" spc="-1" dirty="0">
                  <a:latin typeface="Arial"/>
                </a:endParaRPr>
              </a:p>
            </p:txBody>
          </p:sp>
        </p:grpSp>
        <p:grpSp>
          <p:nvGrpSpPr>
            <p:cNvPr id="243" name="Grouper 15_1"/>
            <p:cNvGrpSpPr/>
            <p:nvPr/>
          </p:nvGrpSpPr>
          <p:grpSpPr bwMode="auto">
            <a:xfrm>
              <a:off x="5940000" y="3420000"/>
              <a:ext cx="3084840" cy="4826880"/>
              <a:chOff x="5940000" y="3420000"/>
              <a:chExt cx="3084840" cy="4826880"/>
            </a:xfrm>
          </p:grpSpPr>
          <p:sp>
            <p:nvSpPr>
              <p:cNvPr id="244" name="Rectangle 14_1"/>
              <p:cNvSpPr/>
              <p:nvPr/>
            </p:nvSpPr>
            <p:spPr bwMode="auto">
              <a:xfrm>
                <a:off x="6067080" y="3420000"/>
                <a:ext cx="2922480" cy="482688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sp>
            <p:nvSpPr>
              <p:cNvPr id="245" name="ZoneTexte 7_1"/>
              <p:cNvSpPr/>
              <p:nvPr/>
            </p:nvSpPr>
            <p:spPr bwMode="auto">
              <a:xfrm>
                <a:off x="5940000" y="3447721"/>
                <a:ext cx="3084840" cy="1383451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687" b="1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ADMINISTRATIVE</a:t>
                </a:r>
                <a:endParaRPr lang="fr-LU" sz="1687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687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fr-FR" sz="1266" i="1" spc="-1">
                    <a:solidFill>
                      <a:srgbClr val="7F7F7F"/>
                    </a:solidFill>
                    <a:latin typeface="Montserrat Light"/>
                    <a:ea typeface="DejaVu Sans"/>
                  </a:rPr>
                  <a:t>Institution publique</a:t>
                </a:r>
                <a:endParaRPr lang="fr-LU" sz="1266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266" spc="-1">
                  <a:latin typeface="Arial"/>
                </a:endParaRPr>
              </a:p>
            </p:txBody>
          </p:sp>
        </p:grpSp>
        <p:grpSp>
          <p:nvGrpSpPr>
            <p:cNvPr id="246" name="Grouper 17_0"/>
            <p:cNvGrpSpPr/>
            <p:nvPr/>
          </p:nvGrpSpPr>
          <p:grpSpPr bwMode="auto">
            <a:xfrm>
              <a:off x="9294120" y="3420000"/>
              <a:ext cx="2945520" cy="4826880"/>
              <a:chOff x="9294120" y="3420000"/>
              <a:chExt cx="2945520" cy="4826880"/>
            </a:xfrm>
          </p:grpSpPr>
          <p:sp>
            <p:nvSpPr>
              <p:cNvPr id="247" name="Rectangle 16_0"/>
              <p:cNvSpPr/>
              <p:nvPr/>
            </p:nvSpPr>
            <p:spPr bwMode="auto">
              <a:xfrm>
                <a:off x="9405360" y="3420000"/>
                <a:ext cx="2834280" cy="482688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sp>
            <p:nvSpPr>
              <p:cNvPr id="248" name="ZoneTexte 8_0"/>
              <p:cNvSpPr/>
              <p:nvPr/>
            </p:nvSpPr>
            <p:spPr bwMode="auto">
              <a:xfrm>
                <a:off x="9294120" y="3420000"/>
                <a:ext cx="2945519" cy="1937539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687" b="1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IND</a:t>
                </a:r>
                <a:r>
                  <a:rPr lang="fr-FR" sz="1687" b="1" spc="-1">
                    <a:solidFill>
                      <a:srgbClr val="000000"/>
                    </a:solidFill>
                    <a:latin typeface="Montserrat Light"/>
                    <a:ea typeface="Calibri"/>
                  </a:rPr>
                  <a:t>É</a:t>
                </a:r>
                <a:r>
                  <a:rPr lang="fr-FR" sz="1687" b="1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PENDANTE</a:t>
                </a:r>
                <a:endParaRPr lang="fr-LU" sz="1687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687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fr-FR" sz="1266" i="1" spc="-1">
                    <a:solidFill>
                      <a:srgbClr val="7F7F7F"/>
                    </a:solidFill>
                    <a:latin typeface="Montserrat Light"/>
                    <a:ea typeface="DejaVu Sans"/>
                  </a:rPr>
                  <a:t>Ne dépend ni des responsables des projets, ni du pouvoir politique</a:t>
                </a:r>
                <a:endParaRPr lang="fr-LU" sz="1266" spc="-1">
                  <a:latin typeface="Arial"/>
                </a:endParaRPr>
              </a:p>
            </p:txBody>
          </p:sp>
        </p:grpSp>
        <p:pic>
          <p:nvPicPr>
            <p:cNvPr id="249" name="Image 20" descr="noun_Power_2014022.png"/>
            <p:cNvPicPr/>
            <p:nvPr/>
          </p:nvPicPr>
          <p:blipFill>
            <a:blip r:embed="rId3"/>
            <a:stretch/>
          </p:blipFill>
          <p:spPr bwMode="auto">
            <a:xfrm>
              <a:off x="9880920" y="5554800"/>
              <a:ext cx="1918440" cy="191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0" name="ZoneTexte 1_3"/>
            <p:cNvSpPr/>
            <p:nvPr/>
          </p:nvSpPr>
          <p:spPr bwMode="auto">
            <a:xfrm>
              <a:off x="9720000" y="7200000"/>
              <a:ext cx="1619640" cy="7196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251" name="Image 18" descr="noun_approved_1320347.png"/>
            <p:cNvPicPr/>
            <p:nvPr/>
          </p:nvPicPr>
          <p:blipFill>
            <a:blip r:embed="rId4"/>
            <a:stretch/>
          </p:blipFill>
          <p:spPr bwMode="auto">
            <a:xfrm>
              <a:off x="3242880" y="5554800"/>
              <a:ext cx="1918440" cy="1918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2" name="ZoneTexte 1_4"/>
            <p:cNvSpPr/>
            <p:nvPr/>
          </p:nvSpPr>
          <p:spPr bwMode="auto">
            <a:xfrm>
              <a:off x="2880000" y="7200000"/>
              <a:ext cx="1439640" cy="3945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</p:grpSp>
      <p:pic>
        <p:nvPicPr>
          <p:cNvPr id="253" name="Image 19" descr="noun_Government_3370614.png"/>
          <p:cNvPicPr/>
          <p:nvPr/>
        </p:nvPicPr>
        <p:blipFill>
          <a:blip r:embed="rId5"/>
          <a:stretch/>
        </p:blipFill>
        <p:spPr bwMode="auto">
          <a:xfrm>
            <a:off x="3945967" y="3375663"/>
            <a:ext cx="1349156" cy="1349156"/>
          </a:xfrm>
          <a:prstGeom prst="rect">
            <a:avLst/>
          </a:prstGeom>
          <a:ln w="0">
            <a:noFill/>
          </a:ln>
        </p:spPr>
      </p:pic>
      <p:sp>
        <p:nvSpPr>
          <p:cNvPr id="254" name="ZoneTexte 1_2"/>
          <p:cNvSpPr/>
          <p:nvPr/>
        </p:nvSpPr>
        <p:spPr bwMode="auto">
          <a:xfrm>
            <a:off x="4603078" y="5062500"/>
            <a:ext cx="838856" cy="379434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fr-FR" sz="949"/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693124B-2805-C23C-AB6A-CADCF6AA9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605246"/>
            <a:ext cx="3316400" cy="12699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E7B5A7F-A1C2-8759-EDAF-A4970B8C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C51593-0702-41A5-DF7D-A6C08D1D5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9" name="object 6_1"/>
          <p:cNvSpPr/>
          <p:nvPr/>
        </p:nvSpPr>
        <p:spPr bwMode="auto">
          <a:xfrm>
            <a:off x="5620894" y="2271544"/>
            <a:ext cx="3140775" cy="227913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fr-FR" sz="949"/>
          </a:p>
        </p:txBody>
      </p:sp>
      <p:sp>
        <p:nvSpPr>
          <p:cNvPr id="260" name="object 8_1"/>
          <p:cNvSpPr/>
          <p:nvPr/>
        </p:nvSpPr>
        <p:spPr bwMode="auto">
          <a:xfrm>
            <a:off x="2097900" y="253125"/>
            <a:ext cx="6381281" cy="115349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 dirty="0">
                <a:solidFill>
                  <a:srgbClr val="3FBAEA"/>
                </a:solidFill>
                <a:latin typeface="Montserrat-Light"/>
                <a:ea typeface="DejaVu Sans"/>
              </a:rPr>
              <a:t>Elle défend un droit :</a:t>
            </a:r>
            <a:endParaRPr lang="fr-LU" sz="4219" spc="-1" dirty="0">
              <a:latin typeface="Arial"/>
            </a:endParaRPr>
          </a:p>
        </p:txBody>
      </p:sp>
      <p:grpSp>
        <p:nvGrpSpPr>
          <p:cNvPr id="261" name="Grouper 10"/>
          <p:cNvGrpSpPr/>
          <p:nvPr/>
        </p:nvGrpSpPr>
        <p:grpSpPr bwMode="auto">
          <a:xfrm>
            <a:off x="296269" y="1653410"/>
            <a:ext cx="7444083" cy="2793181"/>
            <a:chOff x="2880720" y="2160000"/>
            <a:chExt cx="9178560" cy="3972525"/>
          </a:xfrm>
        </p:grpSpPr>
        <p:sp>
          <p:nvSpPr>
            <p:cNvPr id="262" name="Rectangle 1_0"/>
            <p:cNvSpPr/>
            <p:nvPr/>
          </p:nvSpPr>
          <p:spPr bwMode="auto">
            <a:xfrm>
              <a:off x="3448440" y="2592720"/>
              <a:ext cx="8610840" cy="262477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3281" tIns="31641" rIns="63281" bIns="31641">
              <a:spAutoFit/>
            </a:bodyPr>
            <a:lstStyle/>
            <a:p>
              <a:pPr algn="just">
                <a:lnSpc>
                  <a:spcPct val="98000"/>
                </a:lnSpc>
                <a:defRPr/>
              </a:pPr>
              <a:r>
                <a:rPr lang="fr-CA" sz="1969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Toute personne a le droit […] </a:t>
              </a:r>
              <a:r>
                <a:rPr lang="fr-CA" sz="1969" b="1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d'accéder aux informations</a:t>
              </a:r>
              <a:r>
                <a:rPr lang="fr-CA" sz="1969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 relatives à l'environnement détenues par les autorités publiques et de </a:t>
              </a:r>
              <a:r>
                <a:rPr lang="fr-CA" sz="1969" b="1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participer</a:t>
              </a:r>
              <a:r>
                <a:rPr lang="fr-CA" sz="1969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 </a:t>
              </a:r>
              <a:r>
                <a:rPr lang="fr-CA" sz="1969" b="1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à l'élaboration </a:t>
              </a:r>
              <a:r>
                <a:rPr lang="fr-CA" sz="1969" i="1" spc="-1" dirty="0">
                  <a:solidFill>
                    <a:srgbClr val="000000"/>
                  </a:solidFill>
                  <a:latin typeface="Montserrat Light"/>
                  <a:ea typeface="DejaVu Sans"/>
                </a:rPr>
                <a:t>des décisions publiques ayant une incidence sur l'environnement.</a:t>
              </a:r>
              <a:endParaRPr lang="fr-LU" sz="1969" spc="-1" dirty="0">
                <a:latin typeface="Arial"/>
              </a:endParaRPr>
            </a:p>
          </p:txBody>
        </p:sp>
        <p:sp>
          <p:nvSpPr>
            <p:cNvPr id="263" name="Rectangle 2_0"/>
            <p:cNvSpPr/>
            <p:nvPr/>
          </p:nvSpPr>
          <p:spPr bwMode="auto">
            <a:xfrm>
              <a:off x="2880720" y="2160000"/>
              <a:ext cx="544068" cy="132198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63281" tIns="31641" rIns="63281" bIns="31641">
              <a:sp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CA" sz="5625" i="1" spc="-1">
                  <a:solidFill>
                    <a:srgbClr val="000000"/>
                  </a:solidFill>
                  <a:latin typeface="Montserrat Light"/>
                  <a:ea typeface="DejaVu Sans"/>
                </a:rPr>
                <a:t>“</a:t>
              </a:r>
              <a:endParaRPr lang="fr-LU" sz="5625" spc="-1">
                <a:latin typeface="Arial"/>
              </a:endParaRPr>
            </a:p>
          </p:txBody>
        </p:sp>
        <p:sp>
          <p:nvSpPr>
            <p:cNvPr id="264" name="Rectangle 3_0"/>
            <p:cNvSpPr/>
            <p:nvPr/>
          </p:nvSpPr>
          <p:spPr bwMode="auto">
            <a:xfrm>
              <a:off x="6281946" y="4835161"/>
              <a:ext cx="544068" cy="12973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63281" tIns="31641" rIns="63281" bIns="31641">
              <a:spAutoFit/>
            </a:bodyPr>
            <a:lstStyle/>
            <a:p>
              <a:pPr algn="just">
                <a:lnSpc>
                  <a:spcPct val="98000"/>
                </a:lnSpc>
                <a:defRPr/>
              </a:pPr>
              <a:r>
                <a:rPr lang="fr-CA" sz="5625" i="1" spc="-1">
                  <a:solidFill>
                    <a:srgbClr val="000000"/>
                  </a:solidFill>
                  <a:latin typeface="Montserrat Light"/>
                  <a:ea typeface="DejaVu Sans"/>
                </a:rPr>
                <a:t>”</a:t>
              </a:r>
              <a:endParaRPr lang="fr-LU" sz="5625" spc="-1">
                <a:latin typeface="Arial"/>
              </a:endParaRPr>
            </a:p>
          </p:txBody>
        </p:sp>
      </p:grpSp>
      <p:sp>
        <p:nvSpPr>
          <p:cNvPr id="265" name="ZoneTexte 9"/>
          <p:cNvSpPr/>
          <p:nvPr/>
        </p:nvSpPr>
        <p:spPr bwMode="auto">
          <a:xfrm>
            <a:off x="4248529" y="4354258"/>
            <a:ext cx="4158844" cy="540056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3281" tIns="31641" rIns="63281" bIns="31641">
            <a:spAutoFit/>
          </a:bodyPr>
          <a:lstStyle/>
          <a:p>
            <a:pPr algn="r">
              <a:lnSpc>
                <a:spcPct val="100000"/>
              </a:lnSpc>
              <a:defRPr/>
            </a:pPr>
            <a:r>
              <a:rPr lang="fr-FR" sz="1547" spc="-1">
                <a:solidFill>
                  <a:srgbClr val="7F7F7F"/>
                </a:solidFill>
                <a:latin typeface="Montserrat Light"/>
                <a:ea typeface="DejaVu Sans"/>
              </a:rPr>
              <a:t>Article 7 de la Charte de l’Environnement – rendue constitutionnelle en 2005</a:t>
            </a:r>
            <a:endParaRPr lang="fr-LU" sz="1547" spc="-1">
              <a:latin typeface="Arial"/>
            </a:endParaRP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879DA74-15E2-AD2C-1C1C-FC99F4455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A17C91-9A39-8BD2-729F-E4B707E15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CC81C5-7D4E-9349-DA9C-51C67D41B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0" name="object 6_0"/>
          <p:cNvSpPr/>
          <p:nvPr/>
        </p:nvSpPr>
        <p:spPr bwMode="auto">
          <a:xfrm>
            <a:off x="5620894" y="2271544"/>
            <a:ext cx="3140775" cy="227913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/>
          <a:lstStyle/>
          <a:p>
            <a:endParaRPr lang="fr-FR" sz="949"/>
          </a:p>
        </p:txBody>
      </p:sp>
      <p:sp>
        <p:nvSpPr>
          <p:cNvPr id="271" name="object 8_0"/>
          <p:cNvSpPr/>
          <p:nvPr/>
        </p:nvSpPr>
        <p:spPr bwMode="auto">
          <a:xfrm>
            <a:off x="2097900" y="253125"/>
            <a:ext cx="6381281" cy="115349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>
                <a:solidFill>
                  <a:srgbClr val="3FBAEA"/>
                </a:solidFill>
                <a:latin typeface="Arial"/>
                <a:ea typeface="DejaVu Sans"/>
              </a:rPr>
              <a:t>Un droit qui sert à quoi ?</a:t>
            </a:r>
            <a:endParaRPr lang="fr-LU" sz="4219" spc="-1">
              <a:latin typeface="Arial"/>
            </a:endParaRPr>
          </a:p>
        </p:txBody>
      </p:sp>
      <p:grpSp>
        <p:nvGrpSpPr>
          <p:cNvPr id="272" name="Grouper 1"/>
          <p:cNvGrpSpPr/>
          <p:nvPr/>
        </p:nvGrpSpPr>
        <p:grpSpPr bwMode="auto">
          <a:xfrm>
            <a:off x="1115616" y="1636200"/>
            <a:ext cx="6707306" cy="3549825"/>
            <a:chOff x="2880360" y="2689920"/>
            <a:chExt cx="9539280" cy="5048640"/>
          </a:xfrm>
        </p:grpSpPr>
        <p:grpSp>
          <p:nvGrpSpPr>
            <p:cNvPr id="273" name="Grouper 19_0"/>
            <p:cNvGrpSpPr/>
            <p:nvPr/>
          </p:nvGrpSpPr>
          <p:grpSpPr bwMode="auto">
            <a:xfrm>
              <a:off x="2880360" y="2730240"/>
              <a:ext cx="2221200" cy="5007240"/>
              <a:chOff x="2880360" y="2730240"/>
              <a:chExt cx="2221200" cy="5007240"/>
            </a:xfrm>
          </p:grpSpPr>
          <p:sp>
            <p:nvSpPr>
              <p:cNvPr id="274" name="Rectangle 17_0"/>
              <p:cNvSpPr/>
              <p:nvPr/>
            </p:nvSpPr>
            <p:spPr bwMode="auto">
              <a:xfrm>
                <a:off x="2930400" y="2730240"/>
                <a:ext cx="2171160" cy="500724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grpSp>
            <p:nvGrpSpPr>
              <p:cNvPr id="275" name="Grouper 9_0"/>
              <p:cNvGrpSpPr/>
              <p:nvPr/>
            </p:nvGrpSpPr>
            <p:grpSpPr bwMode="auto">
              <a:xfrm>
                <a:off x="2880360" y="6043320"/>
                <a:ext cx="2111400" cy="1134360"/>
                <a:chOff x="2880360" y="6043320"/>
                <a:chExt cx="2111400" cy="1134360"/>
              </a:xfrm>
            </p:grpSpPr>
            <p:sp>
              <p:nvSpPr>
                <p:cNvPr id="276" name="Bulle ronde 4_0"/>
                <p:cNvSpPr/>
                <p:nvPr/>
              </p:nvSpPr>
              <p:spPr bwMode="auto">
                <a:xfrm>
                  <a:off x="2985480" y="6043320"/>
                  <a:ext cx="1881360" cy="1134360"/>
                </a:xfrm>
                <a:prstGeom prst="wedgeEllipseCallout">
                  <a:avLst>
                    <a:gd name="adj1" fmla="val -23242"/>
                    <a:gd name="adj2" fmla="val 662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9960" dist="2304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sz="949"/>
                </a:p>
              </p:txBody>
            </p:sp>
            <p:sp>
              <p:nvSpPr>
                <p:cNvPr id="277" name="ZoneTexte 15_0"/>
                <p:cNvSpPr/>
                <p:nvPr/>
              </p:nvSpPr>
              <p:spPr bwMode="auto">
                <a:xfrm>
                  <a:off x="2880360" y="6299640"/>
                  <a:ext cx="2111400" cy="40572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  <p:txBody>
                <a:bodyPr/>
                <a:lstStyle/>
                <a:p>
                  <a:endParaRPr lang="fr-FR" sz="949"/>
                </a:p>
              </p:txBody>
            </p:sp>
          </p:grpSp>
          <p:sp>
            <p:nvSpPr>
              <p:cNvPr id="278" name="ZoneTexte 18_0"/>
              <p:cNvSpPr/>
              <p:nvPr/>
            </p:nvSpPr>
            <p:spPr bwMode="auto">
              <a:xfrm>
                <a:off x="2914560" y="3048840"/>
                <a:ext cx="2187000" cy="1814428"/>
              </a:xfrm>
              <a:prstGeom prst="rect">
                <a:avLst/>
              </a:prstGeom>
              <a:solidFill>
                <a:srgbClr val="D9D9D9"/>
              </a:solidFill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125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 débattre du bien fondé des projets </a:t>
                </a:r>
                <a:r>
                  <a:rPr lang="fr-FR" sz="1125" u="sng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avant </a:t>
                </a:r>
                <a:r>
                  <a:rPr lang="fr-FR" sz="1125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que des décisions irréversibles ne soient prises</a:t>
                </a:r>
                <a:endParaRPr lang="fr-LU" sz="1125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endParaRPr lang="fr-LU" sz="1125" spc="-1">
                  <a:latin typeface="Arial"/>
                </a:endParaRPr>
              </a:p>
            </p:txBody>
          </p:sp>
          <p:sp>
            <p:nvSpPr>
              <p:cNvPr id="279" name="ZoneTexte 15"/>
              <p:cNvSpPr/>
              <p:nvPr/>
            </p:nvSpPr>
            <p:spPr bwMode="auto">
              <a:xfrm>
                <a:off x="2880360" y="6281280"/>
                <a:ext cx="2057400" cy="3062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984" b="1" spc="-1">
                    <a:solidFill>
                      <a:srgbClr val="7F7F7F"/>
                    </a:solidFill>
                    <a:latin typeface="Calibri"/>
                    <a:ea typeface="DejaVu Sans"/>
                  </a:rPr>
                  <a:t> </a:t>
                </a:r>
                <a:endParaRPr lang="fr-LU" sz="984" spc="-1">
                  <a:latin typeface="Arial"/>
                </a:endParaRPr>
              </a:p>
            </p:txBody>
          </p:sp>
        </p:grpSp>
        <p:grpSp>
          <p:nvGrpSpPr>
            <p:cNvPr id="280" name="Grouper 20_0"/>
            <p:cNvGrpSpPr/>
            <p:nvPr/>
          </p:nvGrpSpPr>
          <p:grpSpPr bwMode="auto">
            <a:xfrm>
              <a:off x="7666560" y="2731320"/>
              <a:ext cx="2322720" cy="5007240"/>
              <a:chOff x="7666560" y="2731320"/>
              <a:chExt cx="2322720" cy="5007240"/>
            </a:xfrm>
          </p:grpSpPr>
          <p:sp>
            <p:nvSpPr>
              <p:cNvPr id="281" name="Rectangle 21_0"/>
              <p:cNvSpPr/>
              <p:nvPr/>
            </p:nvSpPr>
            <p:spPr bwMode="auto">
              <a:xfrm>
                <a:off x="7729920" y="2731320"/>
                <a:ext cx="2259360" cy="500724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grpSp>
            <p:nvGrpSpPr>
              <p:cNvPr id="282" name="Grouper 22_0"/>
              <p:cNvGrpSpPr/>
              <p:nvPr/>
            </p:nvGrpSpPr>
            <p:grpSpPr bwMode="auto">
              <a:xfrm>
                <a:off x="7666560" y="6147360"/>
                <a:ext cx="2111400" cy="1134360"/>
                <a:chOff x="7666560" y="6147360"/>
                <a:chExt cx="2111400" cy="1134360"/>
              </a:xfrm>
            </p:grpSpPr>
            <p:sp>
              <p:nvSpPr>
                <p:cNvPr id="283" name="Bulle ronde 24_0"/>
                <p:cNvSpPr/>
                <p:nvPr/>
              </p:nvSpPr>
              <p:spPr bwMode="auto">
                <a:xfrm>
                  <a:off x="7744320" y="6147360"/>
                  <a:ext cx="1955520" cy="1134360"/>
                </a:xfrm>
                <a:prstGeom prst="wedgeEllipseCallout">
                  <a:avLst>
                    <a:gd name="adj1" fmla="val -23242"/>
                    <a:gd name="adj2" fmla="val 662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9960" dist="2304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sz="949"/>
                </a:p>
              </p:txBody>
            </p:sp>
            <p:sp>
              <p:nvSpPr>
                <p:cNvPr id="284" name="ZoneTexte 25_0"/>
                <p:cNvSpPr/>
                <p:nvPr/>
              </p:nvSpPr>
              <p:spPr bwMode="auto">
                <a:xfrm>
                  <a:off x="7666560" y="6235201"/>
                  <a:ext cx="2111400" cy="521675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  <p:txBody>
                <a:bodyPr lIns="63281" tIns="31641" rIns="63281" bIns="31641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fr-FR" sz="984" b="1" spc="-1">
                      <a:solidFill>
                        <a:srgbClr val="7F7F7F"/>
                      </a:solidFill>
                      <a:latin typeface="Montserrat Light"/>
                      <a:ea typeface="Montserrat Light"/>
                    </a:rPr>
                    <a:t>À</a:t>
                  </a:r>
                  <a:r>
                    <a:rPr lang="fr-FR" sz="984" b="1" spc="-1">
                      <a:solidFill>
                        <a:srgbClr val="7F7F7F"/>
                      </a:solidFill>
                      <a:latin typeface="Montserrat Light"/>
                      <a:ea typeface="DejaVu Sans"/>
                    </a:rPr>
                    <a:t> quelles </a:t>
                  </a:r>
                  <a:endParaRPr lang="fr-LU" sz="984" spc="-1">
                    <a:latin typeface="Arial"/>
                  </a:endParaRPr>
                </a:p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fr-FR" sz="984" b="1" spc="-1">
                      <a:solidFill>
                        <a:srgbClr val="7F7F7F"/>
                      </a:solidFill>
                      <a:latin typeface="Montserrat Light"/>
                      <a:ea typeface="DejaVu Sans"/>
                    </a:rPr>
                    <a:t>conditions ? </a:t>
                  </a:r>
                  <a:endParaRPr lang="fr-LU" sz="984" spc="-1">
                    <a:latin typeface="Arial"/>
                  </a:endParaRPr>
                </a:p>
              </p:txBody>
            </p:sp>
          </p:grpSp>
          <p:sp>
            <p:nvSpPr>
              <p:cNvPr id="285" name="ZoneTexte 23_0"/>
              <p:cNvSpPr/>
              <p:nvPr/>
            </p:nvSpPr>
            <p:spPr bwMode="auto">
              <a:xfrm>
                <a:off x="7714441" y="2773441"/>
                <a:ext cx="2274839" cy="206065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125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 débattre des caractéristiques du projet, de ses impacts sur l’environnement, du moyen de les éviter, des les réduire ou de les compenser </a:t>
                </a:r>
                <a:endParaRPr lang="fr-LU" sz="1125" spc="-1">
                  <a:latin typeface="Arial"/>
                </a:endParaRPr>
              </a:p>
            </p:txBody>
          </p:sp>
        </p:grpSp>
        <p:grpSp>
          <p:nvGrpSpPr>
            <p:cNvPr id="286" name="Grouper 26_0"/>
            <p:cNvGrpSpPr/>
            <p:nvPr/>
          </p:nvGrpSpPr>
          <p:grpSpPr bwMode="auto">
            <a:xfrm>
              <a:off x="5288039" y="2730240"/>
              <a:ext cx="2188081" cy="5007240"/>
              <a:chOff x="5288039" y="2730240"/>
              <a:chExt cx="2188081" cy="5007240"/>
            </a:xfrm>
          </p:grpSpPr>
          <p:sp>
            <p:nvSpPr>
              <p:cNvPr id="287" name="Rectangle 27_0"/>
              <p:cNvSpPr/>
              <p:nvPr/>
            </p:nvSpPr>
            <p:spPr bwMode="auto">
              <a:xfrm>
                <a:off x="5304600" y="2730240"/>
                <a:ext cx="2171520" cy="500724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grpSp>
            <p:nvGrpSpPr>
              <p:cNvPr id="288" name="Grouper 28_0"/>
              <p:cNvGrpSpPr/>
              <p:nvPr/>
            </p:nvGrpSpPr>
            <p:grpSpPr bwMode="auto">
              <a:xfrm>
                <a:off x="5331960" y="5387039"/>
                <a:ext cx="2111760" cy="1134360"/>
                <a:chOff x="5331960" y="5387039"/>
                <a:chExt cx="2111760" cy="1134360"/>
              </a:xfrm>
            </p:grpSpPr>
            <p:sp>
              <p:nvSpPr>
                <p:cNvPr id="289" name="Bulle ronde 30_0"/>
                <p:cNvSpPr/>
                <p:nvPr/>
              </p:nvSpPr>
              <p:spPr bwMode="auto">
                <a:xfrm>
                  <a:off x="5478480" y="5387039"/>
                  <a:ext cx="1785960" cy="1134360"/>
                </a:xfrm>
                <a:prstGeom prst="wedgeEllipseCallout">
                  <a:avLst>
                    <a:gd name="adj1" fmla="val -23242"/>
                    <a:gd name="adj2" fmla="val 6621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9960" dist="2304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sz="949"/>
                </a:p>
              </p:txBody>
            </p:sp>
            <p:sp>
              <p:nvSpPr>
                <p:cNvPr id="290" name="ZoneTexte 31_0"/>
                <p:cNvSpPr/>
                <p:nvPr/>
              </p:nvSpPr>
              <p:spPr bwMode="auto">
                <a:xfrm>
                  <a:off x="5331960" y="5640480"/>
                  <a:ext cx="2111760" cy="306278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  <p:txBody>
                <a:bodyPr lIns="63281" tIns="31641" rIns="63281" bIns="31641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fr-FR" sz="984" b="1" spc="-1">
                      <a:solidFill>
                        <a:srgbClr val="7F7F7F"/>
                      </a:solidFill>
                      <a:latin typeface="Montserrat Light"/>
                      <a:ea typeface="DejaVu Sans"/>
                    </a:rPr>
                    <a:t>Comment ? </a:t>
                  </a:r>
                  <a:endParaRPr lang="fr-LU" sz="984" spc="-1">
                    <a:latin typeface="Arial"/>
                  </a:endParaRPr>
                </a:p>
              </p:txBody>
            </p:sp>
          </p:grpSp>
          <p:sp>
            <p:nvSpPr>
              <p:cNvPr id="291" name="ZoneTexte 29_0"/>
              <p:cNvSpPr/>
              <p:nvPr/>
            </p:nvSpPr>
            <p:spPr bwMode="auto">
              <a:xfrm>
                <a:off x="5288039" y="2962800"/>
                <a:ext cx="2127240" cy="107576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125" spc="-1">
                    <a:solidFill>
                      <a:srgbClr val="000000"/>
                    </a:solidFill>
                    <a:latin typeface="Montserrat Light"/>
                    <a:ea typeface="DejaVu Sans"/>
                  </a:rPr>
                  <a:t>A débattre des conditions à réunir pour sa mise en œuvre </a:t>
                </a:r>
                <a:endParaRPr lang="fr-LU" sz="1125" spc="-1">
                  <a:latin typeface="Arial"/>
                </a:endParaRPr>
              </a:p>
            </p:txBody>
          </p:sp>
        </p:grpSp>
        <p:grpSp>
          <p:nvGrpSpPr>
            <p:cNvPr id="292" name="Grouper 40_0"/>
            <p:cNvGrpSpPr/>
            <p:nvPr/>
          </p:nvGrpSpPr>
          <p:grpSpPr bwMode="auto">
            <a:xfrm>
              <a:off x="10170000" y="2689920"/>
              <a:ext cx="2249640" cy="5007240"/>
              <a:chOff x="10170000" y="2689920"/>
              <a:chExt cx="2249640" cy="5007240"/>
            </a:xfrm>
          </p:grpSpPr>
          <p:grpSp>
            <p:nvGrpSpPr>
              <p:cNvPr id="293" name="Grouper 32_0"/>
              <p:cNvGrpSpPr/>
              <p:nvPr/>
            </p:nvGrpSpPr>
            <p:grpSpPr bwMode="auto">
              <a:xfrm>
                <a:off x="10175400" y="2689920"/>
                <a:ext cx="2244240" cy="5007240"/>
                <a:chOff x="10175400" y="2689920"/>
                <a:chExt cx="2244240" cy="5007240"/>
              </a:xfrm>
            </p:grpSpPr>
            <p:sp>
              <p:nvSpPr>
                <p:cNvPr id="294" name="Rectangle 33_0"/>
                <p:cNvSpPr/>
                <p:nvPr/>
              </p:nvSpPr>
              <p:spPr bwMode="auto">
                <a:xfrm>
                  <a:off x="10175400" y="2689920"/>
                  <a:ext cx="2244240" cy="500724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>
                  <a:outerShdw blurRad="39960" dist="2304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sz="949"/>
                </a:p>
              </p:txBody>
            </p:sp>
            <p:sp>
              <p:nvSpPr>
                <p:cNvPr id="295" name="ZoneTexte 35_0"/>
                <p:cNvSpPr/>
                <p:nvPr/>
              </p:nvSpPr>
              <p:spPr bwMode="auto">
                <a:xfrm>
                  <a:off x="10175400" y="2731319"/>
                  <a:ext cx="2244240" cy="1568207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  <p:txBody>
                <a:bodyPr lIns="63281" tIns="31641" rIns="63281" bIns="31641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fr-FR" sz="1125" spc="-1">
                      <a:solidFill>
                        <a:srgbClr val="000000"/>
                      </a:solidFill>
                      <a:latin typeface="Montserrat Light"/>
                      <a:ea typeface="DejaVu Sans"/>
                    </a:rPr>
                    <a:t>A permettre l’information et la participation de tous et de toutes tout au long de la vie du projet. </a:t>
                  </a:r>
                  <a:endParaRPr lang="fr-LU" sz="1125" spc="-1">
                    <a:latin typeface="Arial"/>
                  </a:endParaRPr>
                </a:p>
              </p:txBody>
            </p:sp>
          </p:grpSp>
          <p:sp>
            <p:nvSpPr>
              <p:cNvPr id="296" name="Signalisation droite 38_0"/>
              <p:cNvSpPr/>
              <p:nvPr/>
            </p:nvSpPr>
            <p:spPr bwMode="auto">
              <a:xfrm>
                <a:off x="10266840" y="6344640"/>
                <a:ext cx="2084040" cy="750600"/>
              </a:xfrm>
              <a:prstGeom prst="homePlat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/>
              <a:lstStyle/>
              <a:p>
                <a:endParaRPr lang="fr-FR" sz="949"/>
              </a:p>
            </p:txBody>
          </p:sp>
          <p:sp>
            <p:nvSpPr>
              <p:cNvPr id="297" name="ZoneTexte 39_0"/>
              <p:cNvSpPr/>
              <p:nvPr/>
            </p:nvSpPr>
            <p:spPr bwMode="auto">
              <a:xfrm>
                <a:off x="10170000" y="6402961"/>
                <a:ext cx="2112120" cy="52167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  <p:txBody>
              <a:bodyPr lIns="63281" tIns="31641" rIns="63281" bIns="31641">
                <a:sp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984" b="1" spc="-1">
                    <a:solidFill>
                      <a:srgbClr val="7F7F7F"/>
                    </a:solidFill>
                    <a:latin typeface="Montserrat Light"/>
                    <a:ea typeface="DejaVu Sans"/>
                  </a:rPr>
                  <a:t>Du suivi dans le temps</a:t>
                </a:r>
                <a:endParaRPr lang="fr-LU" sz="984" spc="-1">
                  <a:latin typeface="Arial"/>
                </a:endParaRPr>
              </a:p>
            </p:txBody>
          </p:sp>
        </p:grpSp>
        <p:sp>
          <p:nvSpPr>
            <p:cNvPr id="298" name="ZoneTexte 245"/>
            <p:cNvSpPr/>
            <p:nvPr/>
          </p:nvSpPr>
          <p:spPr bwMode="auto">
            <a:xfrm>
              <a:off x="3055320" y="6281280"/>
              <a:ext cx="1936440" cy="52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63281" tIns="31641" rIns="63281" bIns="31641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FR" sz="984" b="1" spc="-1">
                  <a:solidFill>
                    <a:srgbClr val="7F7F7F"/>
                  </a:solidFill>
                  <a:latin typeface="Montserrat Light"/>
                  <a:ea typeface="DejaVu Sans"/>
                </a:rPr>
                <a:t>     Pourquoi ce                  projet ?</a:t>
              </a:r>
              <a:endParaRPr lang="fr-LU" sz="984" spc="-1">
                <a:latin typeface="Arial"/>
              </a:endParaRPr>
            </a:p>
          </p:txBody>
        </p:sp>
      </p:grp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685266F-1398-AC2C-48ED-54437D96C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B16856-57F0-9DDC-FCA3-42E136135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26CE8-D09D-C9AF-CBC2-2277EB744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" name="object 17_1"/>
          <p:cNvSpPr/>
          <p:nvPr/>
        </p:nvSpPr>
        <p:spPr bwMode="auto">
          <a:xfrm>
            <a:off x="0" y="253125"/>
            <a:ext cx="9216516" cy="129448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 algn="just">
              <a:spcBef>
                <a:spcPts val="70"/>
              </a:spcBef>
              <a:tabLst>
                <a:tab pos="835283" algn="l"/>
                <a:tab pos="1295701" algn="l"/>
                <a:tab pos="3738270" algn="l"/>
                <a:tab pos="4542420" algn="l"/>
                <a:tab pos="5112184" algn="l"/>
              </a:tabLst>
              <a:defRPr/>
            </a:pPr>
            <a:r>
              <a:rPr lang="fr-FR" sz="3200" spc="-120" dirty="0">
                <a:solidFill>
                  <a:srgbClr val="3FBAEA"/>
                </a:solidFill>
                <a:latin typeface="Montserrat-Light"/>
                <a:ea typeface="DejaVu Sans"/>
              </a:rPr>
              <a:t>L</a:t>
            </a:r>
            <a:r>
              <a:rPr lang="fr-FR" sz="3200" spc="-92" dirty="0">
                <a:solidFill>
                  <a:srgbClr val="3FBAEA"/>
                </a:solidFill>
                <a:latin typeface="Montserrat-Light"/>
                <a:ea typeface="DejaVu Sans"/>
              </a:rPr>
              <a:t>e</a:t>
            </a:r>
            <a:r>
              <a:rPr lang="fr-FR" sz="3200" spc="-1" dirty="0">
                <a:solidFill>
                  <a:srgbClr val="3FBAEA"/>
                </a:solidFill>
                <a:latin typeface="Montserrat-Light"/>
                <a:ea typeface="DejaVu Sans"/>
              </a:rPr>
              <a:t>s 6 </a:t>
            </a:r>
            <a:r>
              <a:rPr lang="fr-FR" sz="3200" spc="-124" dirty="0">
                <a:solidFill>
                  <a:srgbClr val="3FBAEA"/>
                </a:solidFill>
                <a:latin typeface="Montserrat-Light"/>
                <a:ea typeface="DejaVu Sans"/>
              </a:rPr>
              <a:t>p</a:t>
            </a:r>
            <a:r>
              <a:rPr lang="fr-FR" sz="3200" spc="-184" dirty="0">
                <a:solidFill>
                  <a:srgbClr val="3FBAEA"/>
                </a:solidFill>
                <a:latin typeface="Montserrat-Light"/>
                <a:ea typeface="DejaVu Sans"/>
              </a:rPr>
              <a:t>r</a:t>
            </a:r>
            <a:r>
              <a:rPr lang="fr-FR" sz="3200" spc="-186" dirty="0">
                <a:solidFill>
                  <a:srgbClr val="3FBAEA"/>
                </a:solidFill>
                <a:latin typeface="Montserrat-Light"/>
                <a:ea typeface="DejaVu Sans"/>
              </a:rPr>
              <a:t>i</a:t>
            </a:r>
            <a:r>
              <a:rPr lang="fr-FR" sz="3200" spc="-124" dirty="0">
                <a:solidFill>
                  <a:srgbClr val="3FBAEA"/>
                </a:solidFill>
                <a:latin typeface="Montserrat-Light"/>
                <a:ea typeface="DejaVu Sans"/>
              </a:rPr>
              <a:t>n</a:t>
            </a:r>
            <a:r>
              <a:rPr lang="fr-FR" sz="3200" spc="-176" dirty="0">
                <a:solidFill>
                  <a:srgbClr val="3FBAEA"/>
                </a:solidFill>
                <a:latin typeface="Montserrat-Light"/>
                <a:ea typeface="DejaVu Sans"/>
              </a:rPr>
              <a:t>c</a:t>
            </a:r>
            <a:r>
              <a:rPr lang="fr-FR" sz="3200" spc="-186" dirty="0">
                <a:solidFill>
                  <a:srgbClr val="3FBAEA"/>
                </a:solidFill>
                <a:latin typeface="Montserrat-Light"/>
                <a:ea typeface="DejaVu Sans"/>
              </a:rPr>
              <a:t>i</a:t>
            </a:r>
            <a:r>
              <a:rPr lang="fr-FR" sz="3200" spc="-68" dirty="0">
                <a:solidFill>
                  <a:srgbClr val="3FBAEA"/>
                </a:solidFill>
                <a:latin typeface="Montserrat-Light"/>
                <a:ea typeface="DejaVu Sans"/>
              </a:rPr>
              <a:t>p</a:t>
            </a:r>
            <a:r>
              <a:rPr lang="fr-FR" sz="3200" spc="-92" dirty="0">
                <a:solidFill>
                  <a:srgbClr val="3FBAEA"/>
                </a:solidFill>
                <a:latin typeface="Montserrat-Light"/>
                <a:ea typeface="DejaVu Sans"/>
              </a:rPr>
              <a:t>e</a:t>
            </a:r>
            <a:r>
              <a:rPr lang="fr-FR" sz="3200" spc="-1" dirty="0">
                <a:solidFill>
                  <a:srgbClr val="3FBAEA"/>
                </a:solidFill>
                <a:latin typeface="Montserrat-Light"/>
                <a:ea typeface="DejaVu Sans"/>
              </a:rPr>
              <a:t>s </a:t>
            </a:r>
            <a:r>
              <a:rPr lang="fr-FR" sz="3200" spc="-120" dirty="0">
                <a:solidFill>
                  <a:srgbClr val="3FBAEA"/>
                </a:solidFill>
                <a:latin typeface="Montserrat-Light"/>
                <a:ea typeface="DejaVu Sans"/>
              </a:rPr>
              <a:t>d</a:t>
            </a:r>
            <a:r>
              <a:rPr lang="fr-FR" sz="3200" spc="-1" dirty="0">
                <a:solidFill>
                  <a:srgbClr val="3FBAEA"/>
                </a:solidFill>
                <a:latin typeface="Montserrat-Light"/>
                <a:ea typeface="DejaVu Sans"/>
              </a:rPr>
              <a:t>e l</a:t>
            </a:r>
            <a:r>
              <a:rPr lang="fr-FR" sz="3200" spc="-158" dirty="0">
                <a:solidFill>
                  <a:srgbClr val="3FBAEA"/>
                </a:solidFill>
                <a:latin typeface="Montserrat-Light"/>
                <a:ea typeface="DejaVu Sans"/>
              </a:rPr>
              <a:t>a </a:t>
            </a:r>
            <a:r>
              <a:rPr lang="fr-FR" sz="3200" spc="-169" dirty="0">
                <a:solidFill>
                  <a:srgbClr val="3FBAEA"/>
                </a:solidFill>
                <a:latin typeface="Montserrat-Light"/>
                <a:ea typeface="DejaVu Sans"/>
              </a:rPr>
              <a:t>CNDP</a:t>
            </a:r>
            <a:endParaRPr lang="fr-LU" sz="3200" spc="-1" dirty="0">
              <a:latin typeface="Arial"/>
            </a:endParaRPr>
          </a:p>
        </p:txBody>
      </p:sp>
      <p:grpSp>
        <p:nvGrpSpPr>
          <p:cNvPr id="325" name="object 18_1"/>
          <p:cNvGrpSpPr/>
          <p:nvPr/>
        </p:nvGrpSpPr>
        <p:grpSpPr bwMode="auto">
          <a:xfrm>
            <a:off x="1212161" y="1228474"/>
            <a:ext cx="1283850" cy="1283344"/>
            <a:chOff x="4057560" y="2341080"/>
            <a:chExt cx="1825920" cy="1825200"/>
          </a:xfrm>
        </p:grpSpPr>
        <p:sp>
          <p:nvSpPr>
            <p:cNvPr id="326" name="object 19_1"/>
            <p:cNvSpPr/>
            <p:nvPr/>
          </p:nvSpPr>
          <p:spPr bwMode="auto">
            <a:xfrm>
              <a:off x="4057560" y="2341080"/>
              <a:ext cx="1825920" cy="1825200"/>
            </a:xfrm>
            <a:custGeom>
              <a:avLst/>
              <a:gdLst/>
              <a:ahLst/>
              <a:cxnLst/>
              <a:rect l="l" t="t" r="r" b="b"/>
              <a:pathLst>
                <a:path w="1826895" h="1826260" extrusionOk="0">
                  <a:moveTo>
                    <a:pt x="920178" y="0"/>
                  </a:moveTo>
                  <a:lnTo>
                    <a:pt x="920178" y="355"/>
                  </a:lnTo>
                  <a:lnTo>
                    <a:pt x="897841" y="4845"/>
                  </a:lnTo>
                  <a:lnTo>
                    <a:pt x="879725" y="17094"/>
                  </a:lnTo>
                  <a:lnTo>
                    <a:pt x="867501" y="35267"/>
                  </a:lnTo>
                  <a:lnTo>
                    <a:pt x="863015" y="57531"/>
                  </a:lnTo>
                  <a:lnTo>
                    <a:pt x="867501" y="79690"/>
                  </a:lnTo>
                  <a:lnTo>
                    <a:pt x="879725" y="97805"/>
                  </a:lnTo>
                  <a:lnTo>
                    <a:pt x="897841" y="110030"/>
                  </a:lnTo>
                  <a:lnTo>
                    <a:pt x="920000" y="114515"/>
                  </a:lnTo>
                  <a:lnTo>
                    <a:pt x="923290" y="114147"/>
                  </a:lnTo>
                  <a:lnTo>
                    <a:pt x="973296" y="116337"/>
                  </a:lnTo>
                  <a:lnTo>
                    <a:pt x="1023120" y="121628"/>
                  </a:lnTo>
                  <a:lnTo>
                    <a:pt x="1072604" y="130024"/>
                  </a:lnTo>
                  <a:lnTo>
                    <a:pt x="1121587" y="141528"/>
                  </a:lnTo>
                  <a:lnTo>
                    <a:pt x="1169911" y="156144"/>
                  </a:lnTo>
                  <a:lnTo>
                    <a:pt x="1217417" y="173877"/>
                  </a:lnTo>
                  <a:lnTo>
                    <a:pt x="1263945" y="194730"/>
                  </a:lnTo>
                  <a:lnTo>
                    <a:pt x="1309336" y="218707"/>
                  </a:lnTo>
                  <a:lnTo>
                    <a:pt x="1353431" y="245812"/>
                  </a:lnTo>
                  <a:lnTo>
                    <a:pt x="1396071" y="276049"/>
                  </a:lnTo>
                  <a:lnTo>
                    <a:pt x="1437097" y="309422"/>
                  </a:lnTo>
                  <a:lnTo>
                    <a:pt x="1477619" y="347027"/>
                  </a:lnTo>
                  <a:lnTo>
                    <a:pt x="1511451" y="382907"/>
                  </a:lnTo>
                  <a:lnTo>
                    <a:pt x="1542185" y="419708"/>
                  </a:lnTo>
                  <a:lnTo>
                    <a:pt x="1570365" y="457860"/>
                  </a:lnTo>
                  <a:lnTo>
                    <a:pt x="1595994" y="497245"/>
                  </a:lnTo>
                  <a:lnTo>
                    <a:pt x="1619070" y="537747"/>
                  </a:lnTo>
                  <a:lnTo>
                    <a:pt x="1639594" y="579249"/>
                  </a:lnTo>
                  <a:lnTo>
                    <a:pt x="1657566" y="621633"/>
                  </a:lnTo>
                  <a:lnTo>
                    <a:pt x="1672986" y="664783"/>
                  </a:lnTo>
                  <a:lnTo>
                    <a:pt x="1685855" y="708581"/>
                  </a:lnTo>
                  <a:lnTo>
                    <a:pt x="1696172" y="752912"/>
                  </a:lnTo>
                  <a:lnTo>
                    <a:pt x="1703937" y="797657"/>
                  </a:lnTo>
                  <a:lnTo>
                    <a:pt x="1709151" y="842699"/>
                  </a:lnTo>
                  <a:lnTo>
                    <a:pt x="1711813" y="887923"/>
                  </a:lnTo>
                  <a:lnTo>
                    <a:pt x="1711925" y="933210"/>
                  </a:lnTo>
                  <a:lnTo>
                    <a:pt x="1709485" y="978444"/>
                  </a:lnTo>
                  <a:lnTo>
                    <a:pt x="1704495" y="1023508"/>
                  </a:lnTo>
                  <a:lnTo>
                    <a:pt x="1696954" y="1068284"/>
                  </a:lnTo>
                  <a:lnTo>
                    <a:pt x="1686862" y="1112657"/>
                  </a:lnTo>
                  <a:lnTo>
                    <a:pt x="1674220" y="1156508"/>
                  </a:lnTo>
                  <a:lnTo>
                    <a:pt x="1659027" y="1199721"/>
                  </a:lnTo>
                  <a:lnTo>
                    <a:pt x="1641284" y="1242180"/>
                  </a:lnTo>
                  <a:lnTo>
                    <a:pt x="1620991" y="1283766"/>
                  </a:lnTo>
                  <a:lnTo>
                    <a:pt x="1598147" y="1324363"/>
                  </a:lnTo>
                  <a:lnTo>
                    <a:pt x="1572754" y="1363854"/>
                  </a:lnTo>
                  <a:lnTo>
                    <a:pt x="1544811" y="1402121"/>
                  </a:lnTo>
                  <a:lnTo>
                    <a:pt x="1514319" y="1439049"/>
                  </a:lnTo>
                  <a:lnTo>
                    <a:pt x="1479270" y="1476717"/>
                  </a:lnTo>
                  <a:lnTo>
                    <a:pt x="1441329" y="1512418"/>
                  </a:lnTo>
                  <a:lnTo>
                    <a:pt x="1402901" y="1544251"/>
                  </a:lnTo>
                  <a:lnTo>
                    <a:pt x="1363014" y="1573311"/>
                  </a:lnTo>
                  <a:lnTo>
                    <a:pt x="1321800" y="1599598"/>
                  </a:lnTo>
                  <a:lnTo>
                    <a:pt x="1279392" y="1623114"/>
                  </a:lnTo>
                  <a:lnTo>
                    <a:pt x="1235922" y="1643859"/>
                  </a:lnTo>
                  <a:lnTo>
                    <a:pt x="1191523" y="1661835"/>
                  </a:lnTo>
                  <a:lnTo>
                    <a:pt x="1146329" y="1677043"/>
                  </a:lnTo>
                  <a:lnTo>
                    <a:pt x="1100470" y="1689483"/>
                  </a:lnTo>
                  <a:lnTo>
                    <a:pt x="1054081" y="1699157"/>
                  </a:lnTo>
                  <a:lnTo>
                    <a:pt x="1007293" y="1706066"/>
                  </a:lnTo>
                  <a:lnTo>
                    <a:pt x="960240" y="1710210"/>
                  </a:lnTo>
                  <a:lnTo>
                    <a:pt x="913053" y="1711591"/>
                  </a:lnTo>
                  <a:lnTo>
                    <a:pt x="903198" y="1711591"/>
                  </a:lnTo>
                  <a:lnTo>
                    <a:pt x="852961" y="1709385"/>
                  </a:lnTo>
                  <a:lnTo>
                    <a:pt x="802908" y="1704042"/>
                  </a:lnTo>
                  <a:lnTo>
                    <a:pt x="753202" y="1695560"/>
                  </a:lnTo>
                  <a:lnTo>
                    <a:pt x="704004" y="1683939"/>
                  </a:lnTo>
                  <a:lnTo>
                    <a:pt x="655476" y="1669177"/>
                  </a:lnTo>
                  <a:lnTo>
                    <a:pt x="607780" y="1651274"/>
                  </a:lnTo>
                  <a:lnTo>
                    <a:pt x="561077" y="1630228"/>
                  </a:lnTo>
                  <a:lnTo>
                    <a:pt x="515529" y="1606037"/>
                  </a:lnTo>
                  <a:lnTo>
                    <a:pt x="471298" y="1578701"/>
                  </a:lnTo>
                  <a:lnTo>
                    <a:pt x="428544" y="1548219"/>
                  </a:lnTo>
                  <a:lnTo>
                    <a:pt x="387431" y="1514589"/>
                  </a:lnTo>
                  <a:lnTo>
                    <a:pt x="348119" y="1477810"/>
                  </a:lnTo>
                  <a:lnTo>
                    <a:pt x="313121" y="1440335"/>
                  </a:lnTo>
                  <a:lnTo>
                    <a:pt x="282496" y="1403413"/>
                  </a:lnTo>
                  <a:lnTo>
                    <a:pt x="254428" y="1365142"/>
                  </a:lnTo>
                  <a:lnTo>
                    <a:pt x="228918" y="1325639"/>
                  </a:lnTo>
                  <a:lnTo>
                    <a:pt x="205965" y="1285022"/>
                  </a:lnTo>
                  <a:lnTo>
                    <a:pt x="185569" y="1243409"/>
                  </a:lnTo>
                  <a:lnTo>
                    <a:pt x="167731" y="1200916"/>
                  </a:lnTo>
                  <a:lnTo>
                    <a:pt x="152450" y="1157662"/>
                  </a:lnTo>
                  <a:lnTo>
                    <a:pt x="139727" y="1113764"/>
                  </a:lnTo>
                  <a:lnTo>
                    <a:pt x="129562" y="1069340"/>
                  </a:lnTo>
                  <a:lnTo>
                    <a:pt x="121954" y="1024508"/>
                  </a:lnTo>
                  <a:lnTo>
                    <a:pt x="116904" y="979384"/>
                  </a:lnTo>
                  <a:lnTo>
                    <a:pt x="114412" y="934087"/>
                  </a:lnTo>
                  <a:lnTo>
                    <a:pt x="114477" y="888734"/>
                  </a:lnTo>
                  <a:lnTo>
                    <a:pt x="117101" y="843443"/>
                  </a:lnTo>
                  <a:lnTo>
                    <a:pt x="122282" y="798332"/>
                  </a:lnTo>
                  <a:lnTo>
                    <a:pt x="130022" y="753517"/>
                  </a:lnTo>
                  <a:lnTo>
                    <a:pt x="140319" y="709117"/>
                  </a:lnTo>
                  <a:lnTo>
                    <a:pt x="153175" y="665249"/>
                  </a:lnTo>
                  <a:lnTo>
                    <a:pt x="168589" y="622030"/>
                  </a:lnTo>
                  <a:lnTo>
                    <a:pt x="186561" y="579580"/>
                  </a:lnTo>
                  <a:lnTo>
                    <a:pt x="207091" y="538014"/>
                  </a:lnTo>
                  <a:lnTo>
                    <a:pt x="230180" y="497450"/>
                  </a:lnTo>
                  <a:lnTo>
                    <a:pt x="255827" y="458007"/>
                  </a:lnTo>
                  <a:lnTo>
                    <a:pt x="284033" y="419801"/>
                  </a:lnTo>
                  <a:lnTo>
                    <a:pt x="314797" y="382951"/>
                  </a:lnTo>
                  <a:lnTo>
                    <a:pt x="348119" y="347573"/>
                  </a:lnTo>
                  <a:lnTo>
                    <a:pt x="351409" y="344474"/>
                  </a:lnTo>
                  <a:lnTo>
                    <a:pt x="270687" y="263918"/>
                  </a:lnTo>
                  <a:lnTo>
                    <a:pt x="230562" y="305913"/>
                  </a:lnTo>
                  <a:lnTo>
                    <a:pt x="196454" y="346542"/>
                  </a:lnTo>
                  <a:lnTo>
                    <a:pt x="165075" y="388620"/>
                  </a:lnTo>
                  <a:lnTo>
                    <a:pt x="136425" y="432027"/>
                  </a:lnTo>
                  <a:lnTo>
                    <a:pt x="110504" y="476642"/>
                  </a:lnTo>
                  <a:lnTo>
                    <a:pt x="87312" y="522345"/>
                  </a:lnTo>
                  <a:lnTo>
                    <a:pt x="66848" y="569015"/>
                  </a:lnTo>
                  <a:lnTo>
                    <a:pt x="49112" y="616533"/>
                  </a:lnTo>
                  <a:lnTo>
                    <a:pt x="34105" y="664777"/>
                  </a:lnTo>
                  <a:lnTo>
                    <a:pt x="21827" y="713629"/>
                  </a:lnTo>
                  <a:lnTo>
                    <a:pt x="12278" y="762967"/>
                  </a:lnTo>
                  <a:lnTo>
                    <a:pt x="5456" y="812671"/>
                  </a:lnTo>
                  <a:lnTo>
                    <a:pt x="1364" y="862622"/>
                  </a:lnTo>
                  <a:lnTo>
                    <a:pt x="0" y="912698"/>
                  </a:lnTo>
                  <a:lnTo>
                    <a:pt x="1355" y="962578"/>
                  </a:lnTo>
                  <a:lnTo>
                    <a:pt x="5422" y="1012339"/>
                  </a:lnTo>
                  <a:lnTo>
                    <a:pt x="12200" y="1061860"/>
                  </a:lnTo>
                  <a:lnTo>
                    <a:pt x="21689" y="1111023"/>
                  </a:lnTo>
                  <a:lnTo>
                    <a:pt x="33888" y="1159706"/>
                  </a:lnTo>
                  <a:lnTo>
                    <a:pt x="48796" y="1207791"/>
                  </a:lnTo>
                  <a:lnTo>
                    <a:pt x="66414" y="1255156"/>
                  </a:lnTo>
                  <a:lnTo>
                    <a:pt x="86741" y="1301684"/>
                  </a:lnTo>
                  <a:lnTo>
                    <a:pt x="109776" y="1347252"/>
                  </a:lnTo>
                  <a:lnTo>
                    <a:pt x="135520" y="1391743"/>
                  </a:lnTo>
                  <a:lnTo>
                    <a:pt x="163972" y="1435035"/>
                  </a:lnTo>
                  <a:lnTo>
                    <a:pt x="195131" y="1477009"/>
                  </a:lnTo>
                  <a:lnTo>
                    <a:pt x="228997" y="1517546"/>
                  </a:lnTo>
                  <a:lnTo>
                    <a:pt x="266115" y="1557261"/>
                  </a:lnTo>
                  <a:lnTo>
                    <a:pt x="305857" y="1594714"/>
                  </a:lnTo>
                  <a:lnTo>
                    <a:pt x="345854" y="1628415"/>
                  </a:lnTo>
                  <a:lnTo>
                    <a:pt x="387272" y="1659457"/>
                  </a:lnTo>
                  <a:lnTo>
                    <a:pt x="429994" y="1687840"/>
                  </a:lnTo>
                  <a:lnTo>
                    <a:pt x="473903" y="1713567"/>
                  </a:lnTo>
                  <a:lnTo>
                    <a:pt x="518882" y="1736639"/>
                  </a:lnTo>
                  <a:lnTo>
                    <a:pt x="564815" y="1757056"/>
                  </a:lnTo>
                  <a:lnTo>
                    <a:pt x="611583" y="1774819"/>
                  </a:lnTo>
                  <a:lnTo>
                    <a:pt x="659070" y="1789931"/>
                  </a:lnTo>
                  <a:lnTo>
                    <a:pt x="707160" y="1802392"/>
                  </a:lnTo>
                  <a:lnTo>
                    <a:pt x="755734" y="1812203"/>
                  </a:lnTo>
                  <a:lnTo>
                    <a:pt x="804677" y="1819366"/>
                  </a:lnTo>
                  <a:lnTo>
                    <a:pt x="853870" y="1823882"/>
                  </a:lnTo>
                  <a:lnTo>
                    <a:pt x="903198" y="1825752"/>
                  </a:lnTo>
                  <a:lnTo>
                    <a:pt x="950605" y="1825042"/>
                  </a:lnTo>
                  <a:lnTo>
                    <a:pt x="997929" y="1821892"/>
                  </a:lnTo>
                  <a:lnTo>
                    <a:pt x="1045067" y="1816300"/>
                  </a:lnTo>
                  <a:lnTo>
                    <a:pt x="1091917" y="1808265"/>
                  </a:lnTo>
                  <a:lnTo>
                    <a:pt x="1138377" y="1797786"/>
                  </a:lnTo>
                  <a:lnTo>
                    <a:pt x="1184343" y="1784862"/>
                  </a:lnTo>
                  <a:lnTo>
                    <a:pt x="1229712" y="1769492"/>
                  </a:lnTo>
                  <a:lnTo>
                    <a:pt x="1274384" y="1751675"/>
                  </a:lnTo>
                  <a:lnTo>
                    <a:pt x="1318253" y="1731410"/>
                  </a:lnTo>
                  <a:lnTo>
                    <a:pt x="1361219" y="1708696"/>
                  </a:lnTo>
                  <a:lnTo>
                    <a:pt x="1403179" y="1683532"/>
                  </a:lnTo>
                  <a:lnTo>
                    <a:pt x="1444029" y="1655917"/>
                  </a:lnTo>
                  <a:lnTo>
                    <a:pt x="1483668" y="1625849"/>
                  </a:lnTo>
                  <a:lnTo>
                    <a:pt x="1521992" y="1593328"/>
                  </a:lnTo>
                  <a:lnTo>
                    <a:pt x="1560004" y="1557439"/>
                  </a:lnTo>
                  <a:lnTo>
                    <a:pt x="1598418" y="1516317"/>
                  </a:lnTo>
                  <a:lnTo>
                    <a:pt x="1632138" y="1475827"/>
                  </a:lnTo>
                  <a:lnTo>
                    <a:pt x="1663158" y="1433905"/>
                  </a:lnTo>
                  <a:lnTo>
                    <a:pt x="1691479" y="1390671"/>
                  </a:lnTo>
                  <a:lnTo>
                    <a:pt x="1717100" y="1346244"/>
                  </a:lnTo>
                  <a:lnTo>
                    <a:pt x="1740022" y="1300745"/>
                  </a:lnTo>
                  <a:lnTo>
                    <a:pt x="1760246" y="1254293"/>
                  </a:lnTo>
                  <a:lnTo>
                    <a:pt x="1777773" y="1207007"/>
                  </a:lnTo>
                  <a:lnTo>
                    <a:pt x="1792602" y="1159009"/>
                  </a:lnTo>
                  <a:lnTo>
                    <a:pt x="1804733" y="1110416"/>
                  </a:lnTo>
                  <a:lnTo>
                    <a:pt x="1814168" y="1061350"/>
                  </a:lnTo>
                  <a:lnTo>
                    <a:pt x="1820907" y="1011930"/>
                  </a:lnTo>
                  <a:lnTo>
                    <a:pt x="1824950" y="962276"/>
                  </a:lnTo>
                  <a:lnTo>
                    <a:pt x="1826298" y="912507"/>
                  </a:lnTo>
                  <a:lnTo>
                    <a:pt x="1824933" y="862467"/>
                  </a:lnTo>
                  <a:lnTo>
                    <a:pt x="1820841" y="812542"/>
                  </a:lnTo>
                  <a:lnTo>
                    <a:pt x="1814020" y="762855"/>
                  </a:lnTo>
                  <a:lnTo>
                    <a:pt x="1804470" y="713528"/>
                  </a:lnTo>
                  <a:lnTo>
                    <a:pt x="1792192" y="664683"/>
                  </a:lnTo>
                  <a:lnTo>
                    <a:pt x="1777185" y="616441"/>
                  </a:lnTo>
                  <a:lnTo>
                    <a:pt x="1759450" y="568925"/>
                  </a:lnTo>
                  <a:lnTo>
                    <a:pt x="1738986" y="522255"/>
                  </a:lnTo>
                  <a:lnTo>
                    <a:pt x="1715793" y="476555"/>
                  </a:lnTo>
                  <a:lnTo>
                    <a:pt x="1689872" y="431945"/>
                  </a:lnTo>
                  <a:lnTo>
                    <a:pt x="1661222" y="388548"/>
                  </a:lnTo>
                  <a:lnTo>
                    <a:pt x="1629843" y="346486"/>
                  </a:lnTo>
                  <a:lnTo>
                    <a:pt x="1595735" y="305880"/>
                  </a:lnTo>
                  <a:lnTo>
                    <a:pt x="1558899" y="266852"/>
                  </a:lnTo>
                  <a:lnTo>
                    <a:pt x="1518462" y="228965"/>
                  </a:lnTo>
                  <a:lnTo>
                    <a:pt x="1478331" y="195398"/>
                  </a:lnTo>
                  <a:lnTo>
                    <a:pt x="1436794" y="164499"/>
                  </a:lnTo>
                  <a:lnTo>
                    <a:pt x="1393967" y="136265"/>
                  </a:lnTo>
                  <a:lnTo>
                    <a:pt x="1349964" y="110693"/>
                  </a:lnTo>
                  <a:lnTo>
                    <a:pt x="1304903" y="87783"/>
                  </a:lnTo>
                  <a:lnTo>
                    <a:pt x="1258898" y="67530"/>
                  </a:lnTo>
                  <a:lnTo>
                    <a:pt x="1212066" y="49934"/>
                  </a:lnTo>
                  <a:lnTo>
                    <a:pt x="1164522" y="34991"/>
                  </a:lnTo>
                  <a:lnTo>
                    <a:pt x="1116382" y="22699"/>
                  </a:lnTo>
                  <a:lnTo>
                    <a:pt x="1067762" y="13056"/>
                  </a:lnTo>
                  <a:lnTo>
                    <a:pt x="1018777" y="6060"/>
                  </a:lnTo>
                  <a:lnTo>
                    <a:pt x="969544" y="1709"/>
                  </a:lnTo>
                  <a:lnTo>
                    <a:pt x="920178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27" name="object 20_1"/>
            <p:cNvSpPr/>
            <p:nvPr/>
          </p:nvSpPr>
          <p:spPr bwMode="auto">
            <a:xfrm>
              <a:off x="4390920" y="2454840"/>
              <a:ext cx="1164240" cy="1596600"/>
            </a:xfrm>
            <a:custGeom>
              <a:avLst/>
              <a:gdLst/>
              <a:ahLst/>
              <a:cxnLst/>
              <a:rect l="l" t="t" r="r" b="b"/>
              <a:pathLst>
                <a:path w="1165225" h="1597660" extrusionOk="0">
                  <a:moveTo>
                    <a:pt x="1147800" y="1360512"/>
                  </a:moveTo>
                  <a:lnTo>
                    <a:pt x="1067079" y="1279791"/>
                  </a:lnTo>
                  <a:lnTo>
                    <a:pt x="1066025" y="1280858"/>
                  </a:lnTo>
                  <a:lnTo>
                    <a:pt x="1065047" y="1281976"/>
                  </a:lnTo>
                  <a:lnTo>
                    <a:pt x="1063993" y="1283042"/>
                  </a:lnTo>
                  <a:lnTo>
                    <a:pt x="1028192" y="1316418"/>
                  </a:lnTo>
                  <a:lnTo>
                    <a:pt x="990663" y="1346746"/>
                  </a:lnTo>
                  <a:lnTo>
                    <a:pt x="951585" y="1374051"/>
                  </a:lnTo>
                  <a:lnTo>
                    <a:pt x="911110" y="1398320"/>
                  </a:lnTo>
                  <a:lnTo>
                    <a:pt x="869403" y="1419555"/>
                  </a:lnTo>
                  <a:lnTo>
                    <a:pt x="826630" y="1437754"/>
                  </a:lnTo>
                  <a:lnTo>
                    <a:pt x="782955" y="1452930"/>
                  </a:lnTo>
                  <a:lnTo>
                    <a:pt x="738543" y="1465059"/>
                  </a:lnTo>
                  <a:lnTo>
                    <a:pt x="693559" y="1474165"/>
                  </a:lnTo>
                  <a:lnTo>
                    <a:pt x="648169" y="1480223"/>
                  </a:lnTo>
                  <a:lnTo>
                    <a:pt x="602526" y="1483258"/>
                  </a:lnTo>
                  <a:lnTo>
                    <a:pt x="556806" y="1483258"/>
                  </a:lnTo>
                  <a:lnTo>
                    <a:pt x="511162" y="1480223"/>
                  </a:lnTo>
                  <a:lnTo>
                    <a:pt x="465772" y="1474165"/>
                  </a:lnTo>
                  <a:lnTo>
                    <a:pt x="420789" y="1465059"/>
                  </a:lnTo>
                  <a:lnTo>
                    <a:pt x="376377" y="1452930"/>
                  </a:lnTo>
                  <a:lnTo>
                    <a:pt x="332701" y="1437754"/>
                  </a:lnTo>
                  <a:lnTo>
                    <a:pt x="289928" y="1419555"/>
                  </a:lnTo>
                  <a:lnTo>
                    <a:pt x="248234" y="1398320"/>
                  </a:lnTo>
                  <a:lnTo>
                    <a:pt x="207759" y="1374051"/>
                  </a:lnTo>
                  <a:lnTo>
                    <a:pt x="168668" y="1346746"/>
                  </a:lnTo>
                  <a:lnTo>
                    <a:pt x="131152" y="1316418"/>
                  </a:lnTo>
                  <a:lnTo>
                    <a:pt x="95351" y="1283042"/>
                  </a:lnTo>
                  <a:lnTo>
                    <a:pt x="94094" y="1281696"/>
                  </a:lnTo>
                  <a:lnTo>
                    <a:pt x="93560" y="1281150"/>
                  </a:lnTo>
                  <a:lnTo>
                    <a:pt x="93014" y="1281696"/>
                  </a:lnTo>
                  <a:lnTo>
                    <a:pt x="85166" y="1276350"/>
                  </a:lnTo>
                  <a:lnTo>
                    <a:pt x="76466" y="1272336"/>
                  </a:lnTo>
                  <a:lnTo>
                    <a:pt x="67056" y="1269822"/>
                  </a:lnTo>
                  <a:lnTo>
                    <a:pt x="57086" y="1268945"/>
                  </a:lnTo>
                  <a:lnTo>
                    <a:pt x="34861" y="1273441"/>
                  </a:lnTo>
                  <a:lnTo>
                    <a:pt x="16713" y="1285671"/>
                  </a:lnTo>
                  <a:lnTo>
                    <a:pt x="4483" y="1303820"/>
                  </a:lnTo>
                  <a:lnTo>
                    <a:pt x="0" y="1326032"/>
                  </a:lnTo>
                  <a:lnTo>
                    <a:pt x="1574" y="1339392"/>
                  </a:lnTo>
                  <a:lnTo>
                    <a:pt x="57772" y="1403794"/>
                  </a:lnTo>
                  <a:lnTo>
                    <a:pt x="94691" y="1433842"/>
                  </a:lnTo>
                  <a:lnTo>
                    <a:pt x="132918" y="1461363"/>
                  </a:lnTo>
                  <a:lnTo>
                    <a:pt x="172351" y="1486357"/>
                  </a:lnTo>
                  <a:lnTo>
                    <a:pt x="212864" y="1508823"/>
                  </a:lnTo>
                  <a:lnTo>
                    <a:pt x="254342" y="1528762"/>
                  </a:lnTo>
                  <a:lnTo>
                    <a:pt x="296672" y="1546174"/>
                  </a:lnTo>
                  <a:lnTo>
                    <a:pt x="339750" y="1561058"/>
                  </a:lnTo>
                  <a:lnTo>
                    <a:pt x="383438" y="1573415"/>
                  </a:lnTo>
                  <a:lnTo>
                    <a:pt x="427634" y="1583245"/>
                  </a:lnTo>
                  <a:lnTo>
                    <a:pt x="472224" y="1590548"/>
                  </a:lnTo>
                  <a:lnTo>
                    <a:pt x="517093" y="1595335"/>
                  </a:lnTo>
                  <a:lnTo>
                    <a:pt x="562114" y="1597583"/>
                  </a:lnTo>
                  <a:lnTo>
                    <a:pt x="607187" y="1597304"/>
                  </a:lnTo>
                  <a:lnTo>
                    <a:pt x="652183" y="1594497"/>
                  </a:lnTo>
                  <a:lnTo>
                    <a:pt x="697001" y="1589176"/>
                  </a:lnTo>
                  <a:lnTo>
                    <a:pt x="741514" y="1581315"/>
                  </a:lnTo>
                  <a:lnTo>
                    <a:pt x="785609" y="1570939"/>
                  </a:lnTo>
                  <a:lnTo>
                    <a:pt x="829183" y="1558023"/>
                  </a:lnTo>
                  <a:lnTo>
                    <a:pt x="872096" y="1542580"/>
                  </a:lnTo>
                  <a:lnTo>
                    <a:pt x="914247" y="1524622"/>
                  </a:lnTo>
                  <a:lnTo>
                    <a:pt x="955535" y="1504124"/>
                  </a:lnTo>
                  <a:lnTo>
                    <a:pt x="992035" y="1483258"/>
                  </a:lnTo>
                  <a:lnTo>
                    <a:pt x="995819" y="1481112"/>
                  </a:lnTo>
                  <a:lnTo>
                    <a:pt x="1034986" y="1455559"/>
                  </a:lnTo>
                  <a:lnTo>
                    <a:pt x="1072946" y="1427480"/>
                  </a:lnTo>
                  <a:lnTo>
                    <a:pt x="1109548" y="1396885"/>
                  </a:lnTo>
                  <a:lnTo>
                    <a:pt x="1144714" y="1363751"/>
                  </a:lnTo>
                  <a:lnTo>
                    <a:pt x="1146746" y="1361579"/>
                  </a:lnTo>
                  <a:lnTo>
                    <a:pt x="1147800" y="1360512"/>
                  </a:lnTo>
                  <a:close/>
                  <a:moveTo>
                    <a:pt x="1165161" y="277761"/>
                  </a:moveTo>
                  <a:lnTo>
                    <a:pt x="1163548" y="264261"/>
                  </a:lnTo>
                  <a:lnTo>
                    <a:pt x="1158976" y="251942"/>
                  </a:lnTo>
                  <a:lnTo>
                    <a:pt x="1151813" y="241147"/>
                  </a:lnTo>
                  <a:lnTo>
                    <a:pt x="1142441" y="232257"/>
                  </a:lnTo>
                  <a:lnTo>
                    <a:pt x="1142822" y="231876"/>
                  </a:lnTo>
                  <a:lnTo>
                    <a:pt x="1107490" y="198793"/>
                  </a:lnTo>
                  <a:lnTo>
                    <a:pt x="1070698" y="168262"/>
                  </a:lnTo>
                  <a:lnTo>
                    <a:pt x="1032560" y="140258"/>
                  </a:lnTo>
                  <a:lnTo>
                    <a:pt x="993203" y="114808"/>
                  </a:lnTo>
                  <a:lnTo>
                    <a:pt x="952741" y="91897"/>
                  </a:lnTo>
                  <a:lnTo>
                    <a:pt x="911288" y="71526"/>
                  </a:lnTo>
                  <a:lnTo>
                    <a:pt x="868959" y="53695"/>
                  </a:lnTo>
                  <a:lnTo>
                    <a:pt x="825881" y="38392"/>
                  </a:lnTo>
                  <a:lnTo>
                    <a:pt x="782154" y="25654"/>
                  </a:lnTo>
                  <a:lnTo>
                    <a:pt x="737895" y="15443"/>
                  </a:lnTo>
                  <a:lnTo>
                    <a:pt x="693242" y="7772"/>
                  </a:lnTo>
                  <a:lnTo>
                    <a:pt x="648284" y="2641"/>
                  </a:lnTo>
                  <a:lnTo>
                    <a:pt x="603148" y="50"/>
                  </a:lnTo>
                  <a:lnTo>
                    <a:pt x="557961" y="0"/>
                  </a:lnTo>
                  <a:lnTo>
                    <a:pt x="512826" y="2501"/>
                  </a:lnTo>
                  <a:lnTo>
                    <a:pt x="467855" y="7531"/>
                  </a:lnTo>
                  <a:lnTo>
                    <a:pt x="423189" y="15113"/>
                  </a:lnTo>
                  <a:lnTo>
                    <a:pt x="378917" y="25222"/>
                  </a:lnTo>
                  <a:lnTo>
                    <a:pt x="335165" y="37884"/>
                  </a:lnTo>
                  <a:lnTo>
                    <a:pt x="292049" y="53073"/>
                  </a:lnTo>
                  <a:lnTo>
                    <a:pt x="249694" y="70815"/>
                  </a:lnTo>
                  <a:lnTo>
                    <a:pt x="208203" y="91097"/>
                  </a:lnTo>
                  <a:lnTo>
                    <a:pt x="167703" y="113906"/>
                  </a:lnTo>
                  <a:lnTo>
                    <a:pt x="128295" y="139268"/>
                  </a:lnTo>
                  <a:lnTo>
                    <a:pt x="90119" y="167170"/>
                  </a:lnTo>
                  <a:lnTo>
                    <a:pt x="53263" y="197612"/>
                  </a:lnTo>
                  <a:lnTo>
                    <a:pt x="17868" y="230593"/>
                  </a:lnTo>
                  <a:lnTo>
                    <a:pt x="98590" y="311315"/>
                  </a:lnTo>
                  <a:lnTo>
                    <a:pt x="134327" y="278422"/>
                  </a:lnTo>
                  <a:lnTo>
                    <a:pt x="171754" y="248513"/>
                  </a:lnTo>
                  <a:lnTo>
                    <a:pt x="210693" y="221615"/>
                  </a:lnTo>
                  <a:lnTo>
                    <a:pt x="251002" y="197713"/>
                  </a:lnTo>
                  <a:lnTo>
                    <a:pt x="292519" y="176796"/>
                  </a:lnTo>
                  <a:lnTo>
                    <a:pt x="335064" y="158877"/>
                  </a:lnTo>
                  <a:lnTo>
                    <a:pt x="378498" y="143954"/>
                  </a:lnTo>
                  <a:lnTo>
                    <a:pt x="422656" y="132029"/>
                  </a:lnTo>
                  <a:lnTo>
                    <a:pt x="467372" y="123101"/>
                  </a:lnTo>
                  <a:lnTo>
                    <a:pt x="512483" y="117157"/>
                  </a:lnTo>
                  <a:lnTo>
                    <a:pt x="557834" y="114223"/>
                  </a:lnTo>
                  <a:lnTo>
                    <a:pt x="603262" y="114274"/>
                  </a:lnTo>
                  <a:lnTo>
                    <a:pt x="648614" y="117322"/>
                  </a:lnTo>
                  <a:lnTo>
                    <a:pt x="693712" y="123380"/>
                  </a:lnTo>
                  <a:lnTo>
                    <a:pt x="738416" y="132410"/>
                  </a:lnTo>
                  <a:lnTo>
                    <a:pt x="782535" y="144449"/>
                  </a:lnTo>
                  <a:lnTo>
                    <a:pt x="825944" y="159486"/>
                  </a:lnTo>
                  <a:lnTo>
                    <a:pt x="868464" y="177520"/>
                  </a:lnTo>
                  <a:lnTo>
                    <a:pt x="909929" y="198539"/>
                  </a:lnTo>
                  <a:lnTo>
                    <a:pt x="950188" y="222554"/>
                  </a:lnTo>
                  <a:lnTo>
                    <a:pt x="989076" y="249580"/>
                  </a:lnTo>
                  <a:lnTo>
                    <a:pt x="1026426" y="279590"/>
                  </a:lnTo>
                  <a:lnTo>
                    <a:pt x="1062088" y="312597"/>
                  </a:lnTo>
                  <a:lnTo>
                    <a:pt x="1062558" y="312140"/>
                  </a:lnTo>
                  <a:lnTo>
                    <a:pt x="1071460" y="321487"/>
                  </a:lnTo>
                  <a:lnTo>
                    <a:pt x="1082255" y="328650"/>
                  </a:lnTo>
                  <a:lnTo>
                    <a:pt x="1094574" y="333235"/>
                  </a:lnTo>
                  <a:lnTo>
                    <a:pt x="1108062" y="334848"/>
                  </a:lnTo>
                  <a:lnTo>
                    <a:pt x="1130287" y="330365"/>
                  </a:lnTo>
                  <a:lnTo>
                    <a:pt x="1148448" y="318122"/>
                  </a:lnTo>
                  <a:lnTo>
                    <a:pt x="1160678" y="299986"/>
                  </a:lnTo>
                  <a:lnTo>
                    <a:pt x="1165161" y="277761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28" name="object 21_1"/>
            <p:cNvSpPr/>
            <p:nvPr/>
          </p:nvSpPr>
          <p:spPr bwMode="auto">
            <a:xfrm>
              <a:off x="4974120" y="2674080"/>
              <a:ext cx="573120" cy="576720"/>
            </a:xfrm>
            <a:custGeom>
              <a:avLst/>
              <a:gdLst/>
              <a:ahLst/>
              <a:cxnLst/>
              <a:rect l="l" t="t" r="r" b="b"/>
              <a:pathLst>
                <a:path w="574039" h="577850" extrusionOk="0">
                  <a:moveTo>
                    <a:pt x="0" y="0"/>
                  </a:moveTo>
                  <a:lnTo>
                    <a:pt x="0" y="121272"/>
                  </a:lnTo>
                  <a:lnTo>
                    <a:pt x="46317" y="123940"/>
                  </a:lnTo>
                  <a:lnTo>
                    <a:pt x="91282" y="131108"/>
                  </a:lnTo>
                  <a:lnTo>
                    <a:pt x="134671" y="142549"/>
                  </a:lnTo>
                  <a:lnTo>
                    <a:pt x="176256" y="158036"/>
                  </a:lnTo>
                  <a:lnTo>
                    <a:pt x="215812" y="177345"/>
                  </a:lnTo>
                  <a:lnTo>
                    <a:pt x="253113" y="200247"/>
                  </a:lnTo>
                  <a:lnTo>
                    <a:pt x="287934" y="226518"/>
                  </a:lnTo>
                  <a:lnTo>
                    <a:pt x="320047" y="255930"/>
                  </a:lnTo>
                  <a:lnTo>
                    <a:pt x="349229" y="288257"/>
                  </a:lnTo>
                  <a:lnTo>
                    <a:pt x="375252" y="323273"/>
                  </a:lnTo>
                  <a:lnTo>
                    <a:pt x="397892" y="360752"/>
                  </a:lnTo>
                  <a:lnTo>
                    <a:pt x="416921" y="400467"/>
                  </a:lnTo>
                  <a:lnTo>
                    <a:pt x="432115" y="442192"/>
                  </a:lnTo>
                  <a:lnTo>
                    <a:pt x="443247" y="485701"/>
                  </a:lnTo>
                  <a:lnTo>
                    <a:pt x="450092" y="530767"/>
                  </a:lnTo>
                  <a:lnTo>
                    <a:pt x="452424" y="577342"/>
                  </a:lnTo>
                  <a:lnTo>
                    <a:pt x="573697" y="577342"/>
                  </a:lnTo>
                  <a:lnTo>
                    <a:pt x="573697" y="577164"/>
                  </a:lnTo>
                  <a:lnTo>
                    <a:pt x="571798" y="529993"/>
                  </a:lnTo>
                  <a:lnTo>
                    <a:pt x="566199" y="483869"/>
                  </a:lnTo>
                  <a:lnTo>
                    <a:pt x="557047" y="438937"/>
                  </a:lnTo>
                  <a:lnTo>
                    <a:pt x="544489" y="395344"/>
                  </a:lnTo>
                  <a:lnTo>
                    <a:pt x="528671" y="353238"/>
                  </a:lnTo>
                  <a:lnTo>
                    <a:pt x="509740" y="312766"/>
                  </a:lnTo>
                  <a:lnTo>
                    <a:pt x="487843" y="274074"/>
                  </a:lnTo>
                  <a:lnTo>
                    <a:pt x="463126" y="237310"/>
                  </a:lnTo>
                  <a:lnTo>
                    <a:pt x="435736" y="202621"/>
                  </a:lnTo>
                  <a:lnTo>
                    <a:pt x="405820" y="170153"/>
                  </a:lnTo>
                  <a:lnTo>
                    <a:pt x="373525" y="140053"/>
                  </a:lnTo>
                  <a:lnTo>
                    <a:pt x="338997" y="112469"/>
                  </a:lnTo>
                  <a:lnTo>
                    <a:pt x="302383" y="87548"/>
                  </a:lnTo>
                  <a:lnTo>
                    <a:pt x="263829" y="65436"/>
                  </a:lnTo>
                  <a:lnTo>
                    <a:pt x="223483" y="46281"/>
                  </a:lnTo>
                  <a:lnTo>
                    <a:pt x="181491" y="30230"/>
                  </a:lnTo>
                  <a:lnTo>
                    <a:pt x="138000" y="17429"/>
                  </a:lnTo>
                  <a:lnTo>
                    <a:pt x="93157" y="8025"/>
                  </a:lnTo>
                  <a:lnTo>
                    <a:pt x="47108" y="2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184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29" name="object 22_1"/>
            <p:cNvSpPr/>
            <p:nvPr/>
          </p:nvSpPr>
          <p:spPr bwMode="auto">
            <a:xfrm>
              <a:off x="4733640" y="2670840"/>
              <a:ext cx="342000" cy="279720"/>
            </a:xfrm>
            <a:custGeom>
              <a:avLst/>
              <a:gdLst/>
              <a:ahLst/>
              <a:cxnLst/>
              <a:rect l="l" t="t" r="r" b="b"/>
              <a:pathLst>
                <a:path w="342900" h="280669" extrusionOk="0">
                  <a:moveTo>
                    <a:pt x="335192" y="124536"/>
                  </a:moveTo>
                  <a:lnTo>
                    <a:pt x="134186" y="124536"/>
                  </a:lnTo>
                  <a:lnTo>
                    <a:pt x="135024" y="126580"/>
                  </a:lnTo>
                  <a:lnTo>
                    <a:pt x="136244" y="128397"/>
                  </a:lnTo>
                  <a:lnTo>
                    <a:pt x="137221" y="130365"/>
                  </a:lnTo>
                  <a:lnTo>
                    <a:pt x="39431" y="146494"/>
                  </a:lnTo>
                  <a:lnTo>
                    <a:pt x="28477" y="152566"/>
                  </a:lnTo>
                  <a:lnTo>
                    <a:pt x="25493" y="163369"/>
                  </a:lnTo>
                  <a:lnTo>
                    <a:pt x="30348" y="173558"/>
                  </a:lnTo>
                  <a:lnTo>
                    <a:pt x="42911" y="177787"/>
                  </a:lnTo>
                  <a:lnTo>
                    <a:pt x="188682" y="180340"/>
                  </a:lnTo>
                  <a:lnTo>
                    <a:pt x="206256" y="181629"/>
                  </a:lnTo>
                  <a:lnTo>
                    <a:pt x="210353" y="188128"/>
                  </a:lnTo>
                  <a:lnTo>
                    <a:pt x="207532" y="199556"/>
                  </a:lnTo>
                  <a:lnTo>
                    <a:pt x="204354" y="215633"/>
                  </a:lnTo>
                  <a:lnTo>
                    <a:pt x="203579" y="227660"/>
                  </a:lnTo>
                  <a:lnTo>
                    <a:pt x="203782" y="235356"/>
                  </a:lnTo>
                  <a:lnTo>
                    <a:pt x="205393" y="251433"/>
                  </a:lnTo>
                  <a:lnTo>
                    <a:pt x="210439" y="266276"/>
                  </a:lnTo>
                  <a:lnTo>
                    <a:pt x="220497" y="276949"/>
                  </a:lnTo>
                  <a:lnTo>
                    <a:pt x="237145" y="280517"/>
                  </a:lnTo>
                  <a:lnTo>
                    <a:pt x="237107" y="270497"/>
                  </a:lnTo>
                  <a:lnTo>
                    <a:pt x="238974" y="256032"/>
                  </a:lnTo>
                  <a:lnTo>
                    <a:pt x="243592" y="235059"/>
                  </a:lnTo>
                  <a:lnTo>
                    <a:pt x="253458" y="210458"/>
                  </a:lnTo>
                  <a:lnTo>
                    <a:pt x="269306" y="187666"/>
                  </a:lnTo>
                  <a:lnTo>
                    <a:pt x="291869" y="172123"/>
                  </a:lnTo>
                  <a:lnTo>
                    <a:pt x="292200" y="171805"/>
                  </a:lnTo>
                  <a:lnTo>
                    <a:pt x="292403" y="171564"/>
                  </a:lnTo>
                  <a:lnTo>
                    <a:pt x="292720" y="171259"/>
                  </a:lnTo>
                  <a:lnTo>
                    <a:pt x="312646" y="157619"/>
                  </a:lnTo>
                  <a:lnTo>
                    <a:pt x="328283" y="139323"/>
                  </a:lnTo>
                  <a:lnTo>
                    <a:pt x="335192" y="124536"/>
                  </a:lnTo>
                  <a:close/>
                  <a:moveTo>
                    <a:pt x="162631" y="0"/>
                  </a:moveTo>
                  <a:lnTo>
                    <a:pt x="103966" y="492"/>
                  </a:lnTo>
                  <a:lnTo>
                    <a:pt x="68299" y="2857"/>
                  </a:lnTo>
                  <a:lnTo>
                    <a:pt x="57657" y="7486"/>
                  </a:lnTo>
                  <a:lnTo>
                    <a:pt x="54516" y="15317"/>
                  </a:lnTo>
                  <a:lnTo>
                    <a:pt x="58819" y="23151"/>
                  </a:lnTo>
                  <a:lnTo>
                    <a:pt x="70508" y="27787"/>
                  </a:lnTo>
                  <a:lnTo>
                    <a:pt x="150341" y="31915"/>
                  </a:lnTo>
                  <a:lnTo>
                    <a:pt x="148817" y="33655"/>
                  </a:lnTo>
                  <a:lnTo>
                    <a:pt x="147254" y="35344"/>
                  </a:lnTo>
                  <a:lnTo>
                    <a:pt x="145870" y="37198"/>
                  </a:lnTo>
                  <a:lnTo>
                    <a:pt x="33374" y="39585"/>
                  </a:lnTo>
                  <a:lnTo>
                    <a:pt x="21640" y="44724"/>
                  </a:lnTo>
                  <a:lnTo>
                    <a:pt x="17375" y="55681"/>
                  </a:lnTo>
                  <a:lnTo>
                    <a:pt x="21229" y="67055"/>
                  </a:lnTo>
                  <a:lnTo>
                    <a:pt x="33856" y="73444"/>
                  </a:lnTo>
                  <a:lnTo>
                    <a:pt x="129081" y="76847"/>
                  </a:lnTo>
                  <a:lnTo>
                    <a:pt x="128776" y="78752"/>
                  </a:lnTo>
                  <a:lnTo>
                    <a:pt x="128420" y="82613"/>
                  </a:lnTo>
                  <a:lnTo>
                    <a:pt x="17245" y="89687"/>
                  </a:lnTo>
                  <a:lnTo>
                    <a:pt x="4503" y="95893"/>
                  </a:lnTo>
                  <a:lnTo>
                    <a:pt x="0" y="108172"/>
                  </a:lnTo>
                  <a:lnTo>
                    <a:pt x="3852" y="120412"/>
                  </a:lnTo>
                  <a:lnTo>
                    <a:pt x="16178" y="126504"/>
                  </a:lnTo>
                  <a:lnTo>
                    <a:pt x="134186" y="124536"/>
                  </a:lnTo>
                  <a:lnTo>
                    <a:pt x="335192" y="124536"/>
                  </a:lnTo>
                  <a:lnTo>
                    <a:pt x="338572" y="117300"/>
                  </a:lnTo>
                  <a:lnTo>
                    <a:pt x="342453" y="92481"/>
                  </a:lnTo>
                  <a:lnTo>
                    <a:pt x="336411" y="59137"/>
                  </a:lnTo>
                  <a:lnTo>
                    <a:pt x="319077" y="31329"/>
                  </a:lnTo>
                  <a:lnTo>
                    <a:pt x="292988" y="11548"/>
                  </a:lnTo>
                  <a:lnTo>
                    <a:pt x="260678" y="2286"/>
                  </a:lnTo>
                  <a:lnTo>
                    <a:pt x="260932" y="1930"/>
                  </a:lnTo>
                  <a:lnTo>
                    <a:pt x="253706" y="1485"/>
                  </a:lnTo>
                  <a:lnTo>
                    <a:pt x="220482" y="592"/>
                  </a:lnTo>
                  <a:lnTo>
                    <a:pt x="162631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30" name="object 23_1"/>
            <p:cNvSpPr/>
            <p:nvPr/>
          </p:nvSpPr>
          <p:spPr bwMode="auto">
            <a:xfrm>
              <a:off x="4399560" y="3252960"/>
              <a:ext cx="573120" cy="576720"/>
            </a:xfrm>
            <a:custGeom>
              <a:avLst/>
              <a:gdLst/>
              <a:ahLst/>
              <a:cxnLst/>
              <a:rect l="l" t="t" r="r" b="b"/>
              <a:pathLst>
                <a:path w="574039" h="577850" extrusionOk="0">
                  <a:moveTo>
                    <a:pt x="121272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1898" y="47360"/>
                  </a:lnTo>
                  <a:lnTo>
                    <a:pt x="7497" y="93485"/>
                  </a:lnTo>
                  <a:lnTo>
                    <a:pt x="16649" y="138417"/>
                  </a:lnTo>
                  <a:lnTo>
                    <a:pt x="29207" y="182009"/>
                  </a:lnTo>
                  <a:lnTo>
                    <a:pt x="45025" y="224115"/>
                  </a:lnTo>
                  <a:lnTo>
                    <a:pt x="63956" y="264588"/>
                  </a:lnTo>
                  <a:lnTo>
                    <a:pt x="85853" y="303279"/>
                  </a:lnTo>
                  <a:lnTo>
                    <a:pt x="110570" y="340044"/>
                  </a:lnTo>
                  <a:lnTo>
                    <a:pt x="137960" y="374733"/>
                  </a:lnTo>
                  <a:lnTo>
                    <a:pt x="167876" y="407201"/>
                  </a:lnTo>
                  <a:lnTo>
                    <a:pt x="200171" y="437301"/>
                  </a:lnTo>
                  <a:lnTo>
                    <a:pt x="234699" y="464884"/>
                  </a:lnTo>
                  <a:lnTo>
                    <a:pt x="271314" y="489806"/>
                  </a:lnTo>
                  <a:lnTo>
                    <a:pt x="309867" y="511917"/>
                  </a:lnTo>
                  <a:lnTo>
                    <a:pt x="350213" y="531072"/>
                  </a:lnTo>
                  <a:lnTo>
                    <a:pt x="392205" y="547124"/>
                  </a:lnTo>
                  <a:lnTo>
                    <a:pt x="435696" y="559925"/>
                  </a:lnTo>
                  <a:lnTo>
                    <a:pt x="480539" y="569328"/>
                  </a:lnTo>
                  <a:lnTo>
                    <a:pt x="526588" y="575187"/>
                  </a:lnTo>
                  <a:lnTo>
                    <a:pt x="573697" y="577354"/>
                  </a:lnTo>
                  <a:lnTo>
                    <a:pt x="573697" y="456082"/>
                  </a:lnTo>
                  <a:lnTo>
                    <a:pt x="527379" y="453414"/>
                  </a:lnTo>
                  <a:lnTo>
                    <a:pt x="482414" y="446246"/>
                  </a:lnTo>
                  <a:lnTo>
                    <a:pt x="439025" y="434805"/>
                  </a:lnTo>
                  <a:lnTo>
                    <a:pt x="397440" y="419317"/>
                  </a:lnTo>
                  <a:lnTo>
                    <a:pt x="357884" y="400009"/>
                  </a:lnTo>
                  <a:lnTo>
                    <a:pt x="320583" y="377106"/>
                  </a:lnTo>
                  <a:lnTo>
                    <a:pt x="285763" y="350836"/>
                  </a:lnTo>
                  <a:lnTo>
                    <a:pt x="253649" y="321424"/>
                  </a:lnTo>
                  <a:lnTo>
                    <a:pt x="224467" y="289096"/>
                  </a:lnTo>
                  <a:lnTo>
                    <a:pt x="198444" y="254080"/>
                  </a:lnTo>
                  <a:lnTo>
                    <a:pt x="175804" y="216601"/>
                  </a:lnTo>
                  <a:lnTo>
                    <a:pt x="156775" y="176886"/>
                  </a:lnTo>
                  <a:lnTo>
                    <a:pt x="141581" y="135161"/>
                  </a:lnTo>
                  <a:lnTo>
                    <a:pt x="130449" y="91653"/>
                  </a:lnTo>
                  <a:lnTo>
                    <a:pt x="123604" y="46587"/>
                  </a:lnTo>
                  <a:lnTo>
                    <a:pt x="121272" y="0"/>
                  </a:lnTo>
                  <a:close/>
                </a:path>
              </a:pathLst>
            </a:custGeom>
            <a:solidFill>
              <a:srgbClr val="21184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31" name="object 24_1"/>
            <p:cNvSpPr/>
            <p:nvPr/>
          </p:nvSpPr>
          <p:spPr bwMode="auto">
            <a:xfrm>
              <a:off x="4800960" y="3137040"/>
              <a:ext cx="411840" cy="695520"/>
            </a:xfrm>
            <a:custGeom>
              <a:avLst/>
              <a:gdLst/>
              <a:ahLst/>
              <a:cxnLst/>
              <a:rect l="l" t="t" r="r" b="b"/>
              <a:pathLst>
                <a:path w="412750" h="696595" extrusionOk="0">
                  <a:moveTo>
                    <a:pt x="342696" y="0"/>
                  </a:moveTo>
                  <a:lnTo>
                    <a:pt x="0" y="0"/>
                  </a:lnTo>
                  <a:lnTo>
                    <a:pt x="0" y="340194"/>
                  </a:lnTo>
                  <a:lnTo>
                    <a:pt x="342696" y="340194"/>
                  </a:lnTo>
                  <a:lnTo>
                    <a:pt x="342696" y="0"/>
                  </a:lnTo>
                  <a:close/>
                  <a:moveTo>
                    <a:pt x="412445" y="588416"/>
                  </a:moveTo>
                  <a:lnTo>
                    <a:pt x="408597" y="576173"/>
                  </a:lnTo>
                  <a:lnTo>
                    <a:pt x="400253" y="572046"/>
                  </a:lnTo>
                  <a:lnTo>
                    <a:pt x="396278" y="570077"/>
                  </a:lnTo>
                  <a:lnTo>
                    <a:pt x="278269" y="572046"/>
                  </a:lnTo>
                  <a:lnTo>
                    <a:pt x="277431" y="570001"/>
                  </a:lnTo>
                  <a:lnTo>
                    <a:pt x="276212" y="568185"/>
                  </a:lnTo>
                  <a:lnTo>
                    <a:pt x="275234" y="566216"/>
                  </a:lnTo>
                  <a:lnTo>
                    <a:pt x="373024" y="550087"/>
                  </a:lnTo>
                  <a:lnTo>
                    <a:pt x="383971" y="544017"/>
                  </a:lnTo>
                  <a:lnTo>
                    <a:pt x="386956" y="533222"/>
                  </a:lnTo>
                  <a:lnTo>
                    <a:pt x="382104" y="523036"/>
                  </a:lnTo>
                  <a:lnTo>
                    <a:pt x="369544" y="518795"/>
                  </a:lnTo>
                  <a:lnTo>
                    <a:pt x="223774" y="516229"/>
                  </a:lnTo>
                  <a:lnTo>
                    <a:pt x="206197" y="514946"/>
                  </a:lnTo>
                  <a:lnTo>
                    <a:pt x="202095" y="508457"/>
                  </a:lnTo>
                  <a:lnTo>
                    <a:pt x="204914" y="497027"/>
                  </a:lnTo>
                  <a:lnTo>
                    <a:pt x="208102" y="480949"/>
                  </a:lnTo>
                  <a:lnTo>
                    <a:pt x="208876" y="468922"/>
                  </a:lnTo>
                  <a:lnTo>
                    <a:pt x="208673" y="461225"/>
                  </a:lnTo>
                  <a:lnTo>
                    <a:pt x="207060" y="445147"/>
                  </a:lnTo>
                  <a:lnTo>
                    <a:pt x="202006" y="430301"/>
                  </a:lnTo>
                  <a:lnTo>
                    <a:pt x="191947" y="419633"/>
                  </a:lnTo>
                  <a:lnTo>
                    <a:pt x="175310" y="416064"/>
                  </a:lnTo>
                  <a:lnTo>
                    <a:pt x="175336" y="426085"/>
                  </a:lnTo>
                  <a:lnTo>
                    <a:pt x="173482" y="440550"/>
                  </a:lnTo>
                  <a:lnTo>
                    <a:pt x="168859" y="461530"/>
                  </a:lnTo>
                  <a:lnTo>
                    <a:pt x="158991" y="486130"/>
                  </a:lnTo>
                  <a:lnTo>
                    <a:pt x="143141" y="508914"/>
                  </a:lnTo>
                  <a:lnTo>
                    <a:pt x="120586" y="524459"/>
                  </a:lnTo>
                  <a:lnTo>
                    <a:pt x="120256" y="524776"/>
                  </a:lnTo>
                  <a:lnTo>
                    <a:pt x="120053" y="525018"/>
                  </a:lnTo>
                  <a:lnTo>
                    <a:pt x="119735" y="525322"/>
                  </a:lnTo>
                  <a:lnTo>
                    <a:pt x="99809" y="538962"/>
                  </a:lnTo>
                  <a:lnTo>
                    <a:pt x="84162" y="557263"/>
                  </a:lnTo>
                  <a:lnTo>
                    <a:pt x="73875" y="579285"/>
                  </a:lnTo>
                  <a:lnTo>
                    <a:pt x="70002" y="604100"/>
                  </a:lnTo>
                  <a:lnTo>
                    <a:pt x="76034" y="637451"/>
                  </a:lnTo>
                  <a:lnTo>
                    <a:pt x="93370" y="665251"/>
                  </a:lnTo>
                  <a:lnTo>
                    <a:pt x="119456" y="685038"/>
                  </a:lnTo>
                  <a:lnTo>
                    <a:pt x="151777" y="694296"/>
                  </a:lnTo>
                  <a:lnTo>
                    <a:pt x="151523" y="694639"/>
                  </a:lnTo>
                  <a:lnTo>
                    <a:pt x="152844" y="694740"/>
                  </a:lnTo>
                  <a:lnTo>
                    <a:pt x="158750" y="695096"/>
                  </a:lnTo>
                  <a:lnTo>
                    <a:pt x="191973" y="695998"/>
                  </a:lnTo>
                  <a:lnTo>
                    <a:pt x="249821" y="696582"/>
                  </a:lnTo>
                  <a:lnTo>
                    <a:pt x="308483" y="696087"/>
                  </a:lnTo>
                  <a:lnTo>
                    <a:pt x="344157" y="693724"/>
                  </a:lnTo>
                  <a:lnTo>
                    <a:pt x="354799" y="689102"/>
                  </a:lnTo>
                  <a:lnTo>
                    <a:pt x="357936" y="681266"/>
                  </a:lnTo>
                  <a:lnTo>
                    <a:pt x="353631" y="673430"/>
                  </a:lnTo>
                  <a:lnTo>
                    <a:pt x="341947" y="668782"/>
                  </a:lnTo>
                  <a:lnTo>
                    <a:pt x="262115" y="664667"/>
                  </a:lnTo>
                  <a:lnTo>
                    <a:pt x="263639" y="662927"/>
                  </a:lnTo>
                  <a:lnTo>
                    <a:pt x="265188" y="661238"/>
                  </a:lnTo>
                  <a:lnTo>
                    <a:pt x="266585" y="659384"/>
                  </a:lnTo>
                  <a:lnTo>
                    <a:pt x="379082" y="656996"/>
                  </a:lnTo>
                  <a:lnTo>
                    <a:pt x="390804" y="651865"/>
                  </a:lnTo>
                  <a:lnTo>
                    <a:pt x="395071" y="640905"/>
                  </a:lnTo>
                  <a:lnTo>
                    <a:pt x="391223" y="629526"/>
                  </a:lnTo>
                  <a:lnTo>
                    <a:pt x="378599" y="623138"/>
                  </a:lnTo>
                  <a:lnTo>
                    <a:pt x="283362" y="619734"/>
                  </a:lnTo>
                  <a:lnTo>
                    <a:pt x="283679" y="617829"/>
                  </a:lnTo>
                  <a:lnTo>
                    <a:pt x="284022" y="613968"/>
                  </a:lnTo>
                  <a:lnTo>
                    <a:pt x="395211" y="606894"/>
                  </a:lnTo>
                  <a:lnTo>
                    <a:pt x="407949" y="600697"/>
                  </a:lnTo>
                  <a:lnTo>
                    <a:pt x="412445" y="588416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32" name="object 25_1"/>
            <p:cNvSpPr/>
            <p:nvPr/>
          </p:nvSpPr>
          <p:spPr bwMode="auto">
            <a:xfrm>
              <a:off x="4671000" y="2922840"/>
              <a:ext cx="257400" cy="213480"/>
            </a:xfrm>
            <a:custGeom>
              <a:avLst/>
              <a:gdLst/>
              <a:ahLst/>
              <a:cxnLst/>
              <a:rect l="l" t="t" r="r" b="b"/>
              <a:pathLst>
                <a:path w="258445" h="214630" extrusionOk="0">
                  <a:moveTo>
                    <a:pt x="129019" y="0"/>
                  </a:moveTo>
                  <a:lnTo>
                    <a:pt x="78850" y="10156"/>
                  </a:lnTo>
                  <a:lnTo>
                    <a:pt x="37834" y="37838"/>
                  </a:lnTo>
                  <a:lnTo>
                    <a:pt x="10156" y="78861"/>
                  </a:lnTo>
                  <a:lnTo>
                    <a:pt x="0" y="129044"/>
                  </a:lnTo>
                  <a:lnTo>
                    <a:pt x="0" y="214274"/>
                  </a:lnTo>
                  <a:lnTo>
                    <a:pt x="85089" y="214274"/>
                  </a:lnTo>
                  <a:lnTo>
                    <a:pt x="85089" y="129044"/>
                  </a:lnTo>
                  <a:lnTo>
                    <a:pt x="88548" y="111956"/>
                  </a:lnTo>
                  <a:lnTo>
                    <a:pt x="97972" y="97986"/>
                  </a:lnTo>
                  <a:lnTo>
                    <a:pt x="111937" y="88561"/>
                  </a:lnTo>
                  <a:lnTo>
                    <a:pt x="129019" y="85102"/>
                  </a:lnTo>
                  <a:lnTo>
                    <a:pt x="146107" y="88561"/>
                  </a:lnTo>
                  <a:lnTo>
                    <a:pt x="160077" y="97986"/>
                  </a:lnTo>
                  <a:lnTo>
                    <a:pt x="169502" y="111956"/>
                  </a:lnTo>
                  <a:lnTo>
                    <a:pt x="172961" y="129044"/>
                  </a:lnTo>
                  <a:lnTo>
                    <a:pt x="172961" y="214274"/>
                  </a:lnTo>
                  <a:lnTo>
                    <a:pt x="258063" y="214274"/>
                  </a:lnTo>
                  <a:lnTo>
                    <a:pt x="258063" y="129044"/>
                  </a:lnTo>
                  <a:lnTo>
                    <a:pt x="247907" y="78861"/>
                  </a:lnTo>
                  <a:lnTo>
                    <a:pt x="220225" y="37838"/>
                  </a:lnTo>
                  <a:lnTo>
                    <a:pt x="179202" y="10156"/>
                  </a:lnTo>
                  <a:lnTo>
                    <a:pt x="129019" y="0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33" name="object 26_1"/>
            <p:cNvPicPr/>
            <p:nvPr/>
          </p:nvPicPr>
          <p:blipFill>
            <a:blip r:embed="rId3"/>
            <a:stretch/>
          </p:blipFill>
          <p:spPr bwMode="auto">
            <a:xfrm>
              <a:off x="4917240" y="3200400"/>
              <a:ext cx="113040" cy="209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34" name="object 27_1"/>
          <p:cNvSpPr/>
          <p:nvPr/>
        </p:nvSpPr>
        <p:spPr bwMode="auto">
          <a:xfrm>
            <a:off x="1056674" y="2631668"/>
            <a:ext cx="1594825" cy="47061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algn="ctr">
              <a:spcBef>
                <a:spcPts val="70"/>
              </a:spcBef>
              <a:defRPr/>
            </a:pPr>
            <a:r>
              <a:rPr lang="fr-FR" sz="1000" b="1" spc="-8" dirty="0">
                <a:solidFill>
                  <a:srgbClr val="160F42"/>
                </a:solidFill>
                <a:latin typeface="Montserrat"/>
                <a:ea typeface="DejaVu Sans"/>
              </a:rPr>
              <a:t>INDÉPENDANCE</a:t>
            </a:r>
            <a:endParaRPr lang="fr-LU" sz="1000" spc="-1" dirty="0">
              <a:latin typeface="Arial"/>
            </a:endParaRPr>
          </a:p>
          <a:p>
            <a:pPr marL="8859" algn="ctr">
              <a:defRPr/>
            </a:pP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Vis-à-vis de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toutes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les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parties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prenantes</a:t>
            </a:r>
            <a:endParaRPr lang="fr-LU" sz="1000" spc="-1" dirty="0">
              <a:latin typeface="Arial"/>
            </a:endParaRPr>
          </a:p>
        </p:txBody>
      </p:sp>
      <p:sp>
        <p:nvSpPr>
          <p:cNvPr id="335" name="object 28_1"/>
          <p:cNvSpPr/>
          <p:nvPr/>
        </p:nvSpPr>
        <p:spPr bwMode="auto">
          <a:xfrm>
            <a:off x="1097787" y="4896830"/>
            <a:ext cx="1596636" cy="6244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marL="58470">
              <a:spcBef>
                <a:spcPts val="70"/>
              </a:spcBef>
              <a:defRPr/>
            </a:pPr>
            <a:r>
              <a:rPr lang="fr-FR" sz="1000" b="1" spc="-15" dirty="0">
                <a:solidFill>
                  <a:srgbClr val="160F42"/>
                </a:solidFill>
                <a:latin typeface="Montserrat"/>
                <a:ea typeface="DejaVu Sans"/>
              </a:rPr>
              <a:t>ARGUMENTATION</a:t>
            </a:r>
            <a:endParaRPr lang="fr-LU" sz="1000" spc="-1" dirty="0">
              <a:latin typeface="Arial"/>
            </a:endParaRPr>
          </a:p>
          <a:p>
            <a:pPr marL="54926" indent="-45561">
              <a:tabLst>
                <a:tab pos="0" algn="l"/>
              </a:tabLst>
              <a:defRPr/>
            </a:pP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Approche 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qualitative </a:t>
            </a:r>
            <a:r>
              <a:rPr lang="fr-FR" sz="1000" spc="-212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des</a:t>
            </a:r>
            <a:r>
              <a:rPr lang="fr-FR" sz="1000" spc="19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contributions,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 et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non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quantitative</a:t>
            </a:r>
            <a:endParaRPr lang="fr-LU" sz="1000" spc="-1" dirty="0">
              <a:latin typeface="Arial"/>
            </a:endParaRPr>
          </a:p>
        </p:txBody>
      </p:sp>
      <p:grpSp>
        <p:nvGrpSpPr>
          <p:cNvPr id="336" name="object 29_1"/>
          <p:cNvGrpSpPr/>
          <p:nvPr/>
        </p:nvGrpSpPr>
        <p:grpSpPr bwMode="auto">
          <a:xfrm>
            <a:off x="3930075" y="1190758"/>
            <a:ext cx="1283850" cy="1283850"/>
            <a:chOff x="6749280" y="2340720"/>
            <a:chExt cx="1825920" cy="1825920"/>
          </a:xfrm>
        </p:grpSpPr>
        <p:sp>
          <p:nvSpPr>
            <p:cNvPr id="337" name="object 30_1"/>
            <p:cNvSpPr/>
            <p:nvPr/>
          </p:nvSpPr>
          <p:spPr bwMode="auto">
            <a:xfrm>
              <a:off x="6863760" y="2689200"/>
              <a:ext cx="332280" cy="1146960"/>
            </a:xfrm>
            <a:custGeom>
              <a:avLst/>
              <a:gdLst/>
              <a:ahLst/>
              <a:cxnLst/>
              <a:rect l="l" t="t" r="r" b="b"/>
              <a:pathLst>
                <a:path w="333375" h="1148079" extrusionOk="0">
                  <a:moveTo>
                    <a:pt x="232907" y="0"/>
                  </a:moveTo>
                  <a:lnTo>
                    <a:pt x="199610" y="35454"/>
                  </a:lnTo>
                  <a:lnTo>
                    <a:pt x="168876" y="72382"/>
                  </a:lnTo>
                  <a:lnTo>
                    <a:pt x="140705" y="110664"/>
                  </a:lnTo>
                  <a:lnTo>
                    <a:pt x="115098" y="150182"/>
                  </a:lnTo>
                  <a:lnTo>
                    <a:pt x="92055" y="190819"/>
                  </a:lnTo>
                  <a:lnTo>
                    <a:pt x="71575" y="232457"/>
                  </a:lnTo>
                  <a:lnTo>
                    <a:pt x="53659" y="274977"/>
                  </a:lnTo>
                  <a:lnTo>
                    <a:pt x="38307" y="318263"/>
                  </a:lnTo>
                  <a:lnTo>
                    <a:pt x="25518" y="362196"/>
                  </a:lnTo>
                  <a:lnTo>
                    <a:pt x="15293" y="406657"/>
                  </a:lnTo>
                  <a:lnTo>
                    <a:pt x="7631" y="451530"/>
                  </a:lnTo>
                  <a:lnTo>
                    <a:pt x="2534" y="496697"/>
                  </a:lnTo>
                  <a:lnTo>
                    <a:pt x="0" y="542038"/>
                  </a:lnTo>
                  <a:lnTo>
                    <a:pt x="29" y="587438"/>
                  </a:lnTo>
                  <a:lnTo>
                    <a:pt x="2623" y="632777"/>
                  </a:lnTo>
                  <a:lnTo>
                    <a:pt x="7780" y="677938"/>
                  </a:lnTo>
                  <a:lnTo>
                    <a:pt x="15501" y="722802"/>
                  </a:lnTo>
                  <a:lnTo>
                    <a:pt x="25785" y="767253"/>
                  </a:lnTo>
                  <a:lnTo>
                    <a:pt x="38634" y="811171"/>
                  </a:lnTo>
                  <a:lnTo>
                    <a:pt x="54046" y="854440"/>
                  </a:lnTo>
                  <a:lnTo>
                    <a:pt x="72022" y="896941"/>
                  </a:lnTo>
                  <a:lnTo>
                    <a:pt x="92562" y="938556"/>
                  </a:lnTo>
                  <a:lnTo>
                    <a:pt x="115666" y="979167"/>
                  </a:lnTo>
                  <a:lnTo>
                    <a:pt x="141333" y="1018658"/>
                  </a:lnTo>
                  <a:lnTo>
                    <a:pt x="169565" y="1056908"/>
                  </a:lnTo>
                  <a:lnTo>
                    <a:pt x="200361" y="1093802"/>
                  </a:lnTo>
                  <a:lnTo>
                    <a:pt x="235752" y="1131265"/>
                  </a:lnTo>
                  <a:lnTo>
                    <a:pt x="276106" y="1147972"/>
                  </a:lnTo>
                  <a:lnTo>
                    <a:pt x="297581" y="1143795"/>
                  </a:lnTo>
                  <a:lnTo>
                    <a:pt x="316460" y="1131265"/>
                  </a:lnTo>
                  <a:lnTo>
                    <a:pt x="328986" y="1112408"/>
                  </a:lnTo>
                  <a:lnTo>
                    <a:pt x="333170" y="1090958"/>
                  </a:lnTo>
                  <a:lnTo>
                    <a:pt x="329016" y="1069503"/>
                  </a:lnTo>
                  <a:lnTo>
                    <a:pt x="316524" y="1050632"/>
                  </a:lnTo>
                  <a:lnTo>
                    <a:pt x="281094" y="1012737"/>
                  </a:lnTo>
                  <a:lnTo>
                    <a:pt x="250787" y="975257"/>
                  </a:lnTo>
                  <a:lnTo>
                    <a:pt x="223507" y="936221"/>
                  </a:lnTo>
                  <a:lnTo>
                    <a:pt x="199254" y="895795"/>
                  </a:lnTo>
                  <a:lnTo>
                    <a:pt x="178029" y="854140"/>
                  </a:lnTo>
                  <a:lnTo>
                    <a:pt x="159831" y="811421"/>
                  </a:lnTo>
                  <a:lnTo>
                    <a:pt x="144661" y="767801"/>
                  </a:lnTo>
                  <a:lnTo>
                    <a:pt x="132518" y="723444"/>
                  </a:lnTo>
                  <a:lnTo>
                    <a:pt x="123402" y="678512"/>
                  </a:lnTo>
                  <a:lnTo>
                    <a:pt x="117313" y="633169"/>
                  </a:lnTo>
                  <a:lnTo>
                    <a:pt x="114251" y="587580"/>
                  </a:lnTo>
                  <a:lnTo>
                    <a:pt x="114217" y="541906"/>
                  </a:lnTo>
                  <a:lnTo>
                    <a:pt x="117210" y="496312"/>
                  </a:lnTo>
                  <a:lnTo>
                    <a:pt x="123230" y="450962"/>
                  </a:lnTo>
                  <a:lnTo>
                    <a:pt x="132277" y="406018"/>
                  </a:lnTo>
                  <a:lnTo>
                    <a:pt x="144351" y="361644"/>
                  </a:lnTo>
                  <a:lnTo>
                    <a:pt x="159452" y="318004"/>
                  </a:lnTo>
                  <a:lnTo>
                    <a:pt x="177581" y="275261"/>
                  </a:lnTo>
                  <a:lnTo>
                    <a:pt x="198736" y="233578"/>
                  </a:lnTo>
                  <a:lnTo>
                    <a:pt x="222919" y="193119"/>
                  </a:lnTo>
                  <a:lnTo>
                    <a:pt x="250128" y="154048"/>
                  </a:lnTo>
                  <a:lnTo>
                    <a:pt x="280365" y="116527"/>
                  </a:lnTo>
                  <a:lnTo>
                    <a:pt x="313628" y="80721"/>
                  </a:lnTo>
                  <a:lnTo>
                    <a:pt x="232907" y="0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38" name="object 31_1"/>
            <p:cNvPicPr/>
            <p:nvPr/>
          </p:nvPicPr>
          <p:blipFill>
            <a:blip r:embed="rId4"/>
            <a:stretch/>
          </p:blipFill>
          <p:spPr bwMode="auto">
            <a:xfrm>
              <a:off x="7079760" y="2672640"/>
              <a:ext cx="113040" cy="113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9" name="object 32_1"/>
            <p:cNvSpPr/>
            <p:nvPr/>
          </p:nvSpPr>
          <p:spPr bwMode="auto">
            <a:xfrm>
              <a:off x="7166880" y="2852640"/>
              <a:ext cx="312480" cy="328320"/>
            </a:xfrm>
            <a:custGeom>
              <a:avLst/>
              <a:gdLst/>
              <a:ahLst/>
              <a:cxnLst/>
              <a:rect l="l" t="t" r="r" b="b"/>
              <a:pathLst>
                <a:path w="313690" h="329564" extrusionOk="0">
                  <a:moveTo>
                    <a:pt x="156209" y="0"/>
                  </a:moveTo>
                  <a:lnTo>
                    <a:pt x="0" y="329247"/>
                  </a:lnTo>
                  <a:lnTo>
                    <a:pt x="313512" y="329095"/>
                  </a:lnTo>
                  <a:lnTo>
                    <a:pt x="156209" y="0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0" name="object 33_1"/>
            <p:cNvSpPr/>
            <p:nvPr/>
          </p:nvSpPr>
          <p:spPr bwMode="auto">
            <a:xfrm>
              <a:off x="7857000" y="2852640"/>
              <a:ext cx="312480" cy="328320"/>
            </a:xfrm>
            <a:custGeom>
              <a:avLst/>
              <a:gdLst/>
              <a:ahLst/>
              <a:cxnLst/>
              <a:rect l="l" t="t" r="r" b="b"/>
              <a:pathLst>
                <a:path w="313690" h="329564" extrusionOk="0">
                  <a:moveTo>
                    <a:pt x="155828" y="0"/>
                  </a:moveTo>
                  <a:lnTo>
                    <a:pt x="0" y="328993"/>
                  </a:lnTo>
                  <a:lnTo>
                    <a:pt x="313359" y="328993"/>
                  </a:lnTo>
                  <a:lnTo>
                    <a:pt x="155828" y="0"/>
                  </a:lnTo>
                  <a:close/>
                </a:path>
              </a:pathLst>
            </a:custGeom>
            <a:solidFill>
              <a:srgbClr val="21184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1" name="object 34_1"/>
            <p:cNvSpPr/>
            <p:nvPr/>
          </p:nvSpPr>
          <p:spPr bwMode="auto">
            <a:xfrm>
              <a:off x="6749280" y="2340720"/>
              <a:ext cx="1825920" cy="1825920"/>
            </a:xfrm>
            <a:custGeom>
              <a:avLst/>
              <a:gdLst/>
              <a:ahLst/>
              <a:cxnLst/>
              <a:rect l="l" t="t" r="r" b="b"/>
              <a:pathLst>
                <a:path w="1826895" h="1826895" extrusionOk="0">
                  <a:moveTo>
                    <a:pt x="746582" y="912698"/>
                  </a:moveTo>
                  <a:lnTo>
                    <a:pt x="740422" y="866902"/>
                  </a:lnTo>
                  <a:lnTo>
                    <a:pt x="723049" y="825754"/>
                  </a:lnTo>
                  <a:lnTo>
                    <a:pt x="696099" y="790892"/>
                  </a:lnTo>
                  <a:lnTo>
                    <a:pt x="661238" y="763968"/>
                  </a:lnTo>
                  <a:lnTo>
                    <a:pt x="620077" y="746594"/>
                  </a:lnTo>
                  <a:lnTo>
                    <a:pt x="574281" y="740448"/>
                  </a:lnTo>
                  <a:lnTo>
                    <a:pt x="528485" y="746594"/>
                  </a:lnTo>
                  <a:lnTo>
                    <a:pt x="487324" y="763968"/>
                  </a:lnTo>
                  <a:lnTo>
                    <a:pt x="452462" y="790892"/>
                  </a:lnTo>
                  <a:lnTo>
                    <a:pt x="425526" y="825754"/>
                  </a:lnTo>
                  <a:lnTo>
                    <a:pt x="408152" y="866902"/>
                  </a:lnTo>
                  <a:lnTo>
                    <a:pt x="401980" y="912698"/>
                  </a:lnTo>
                  <a:lnTo>
                    <a:pt x="746582" y="912698"/>
                  </a:lnTo>
                  <a:close/>
                  <a:moveTo>
                    <a:pt x="1826298" y="912698"/>
                  </a:moveTo>
                  <a:lnTo>
                    <a:pt x="1436471" y="912698"/>
                  </a:lnTo>
                  <a:lnTo>
                    <a:pt x="1430312" y="958557"/>
                  </a:lnTo>
                  <a:lnTo>
                    <a:pt x="1412951" y="999718"/>
                  </a:lnTo>
                  <a:lnTo>
                    <a:pt x="1386001" y="1034592"/>
                  </a:lnTo>
                  <a:lnTo>
                    <a:pt x="1351140" y="1061529"/>
                  </a:lnTo>
                  <a:lnTo>
                    <a:pt x="1309979" y="1078903"/>
                  </a:lnTo>
                  <a:lnTo>
                    <a:pt x="1264170" y="1085062"/>
                  </a:lnTo>
                  <a:lnTo>
                    <a:pt x="1218361" y="1078903"/>
                  </a:lnTo>
                  <a:lnTo>
                    <a:pt x="1177201" y="1061529"/>
                  </a:lnTo>
                  <a:lnTo>
                    <a:pt x="1142339" y="1034592"/>
                  </a:lnTo>
                  <a:lnTo>
                    <a:pt x="1115390" y="999718"/>
                  </a:lnTo>
                  <a:lnTo>
                    <a:pt x="1098029" y="958557"/>
                  </a:lnTo>
                  <a:lnTo>
                    <a:pt x="1091869" y="912749"/>
                  </a:lnTo>
                  <a:lnTo>
                    <a:pt x="746582" y="912698"/>
                  </a:lnTo>
                  <a:lnTo>
                    <a:pt x="740435" y="958557"/>
                  </a:lnTo>
                  <a:lnTo>
                    <a:pt x="723074" y="999718"/>
                  </a:lnTo>
                  <a:lnTo>
                    <a:pt x="696125" y="1034592"/>
                  </a:lnTo>
                  <a:lnTo>
                    <a:pt x="661250" y="1061529"/>
                  </a:lnTo>
                  <a:lnTo>
                    <a:pt x="620090" y="1078903"/>
                  </a:lnTo>
                  <a:lnTo>
                    <a:pt x="574281" y="1085062"/>
                  </a:lnTo>
                  <a:lnTo>
                    <a:pt x="528472" y="1078903"/>
                  </a:lnTo>
                  <a:lnTo>
                    <a:pt x="487311" y="1061529"/>
                  </a:lnTo>
                  <a:lnTo>
                    <a:pt x="452450" y="1034592"/>
                  </a:lnTo>
                  <a:lnTo>
                    <a:pt x="425500" y="999718"/>
                  </a:lnTo>
                  <a:lnTo>
                    <a:pt x="408139" y="958557"/>
                  </a:lnTo>
                  <a:lnTo>
                    <a:pt x="401980" y="912749"/>
                  </a:lnTo>
                  <a:lnTo>
                    <a:pt x="226479" y="912698"/>
                  </a:lnTo>
                  <a:lnTo>
                    <a:pt x="228193" y="961567"/>
                  </a:lnTo>
                  <a:lnTo>
                    <a:pt x="233273" y="1009510"/>
                  </a:lnTo>
                  <a:lnTo>
                    <a:pt x="241592" y="1056398"/>
                  </a:lnTo>
                  <a:lnTo>
                    <a:pt x="253034" y="1102144"/>
                  </a:lnTo>
                  <a:lnTo>
                    <a:pt x="267500" y="1146606"/>
                  </a:lnTo>
                  <a:lnTo>
                    <a:pt x="284848" y="1189685"/>
                  </a:lnTo>
                  <a:lnTo>
                    <a:pt x="304977" y="1231265"/>
                  </a:lnTo>
                  <a:lnTo>
                    <a:pt x="327774" y="1271219"/>
                  </a:lnTo>
                  <a:lnTo>
                    <a:pt x="353123" y="1309433"/>
                  </a:lnTo>
                  <a:lnTo>
                    <a:pt x="380898" y="1345780"/>
                  </a:lnTo>
                  <a:lnTo>
                    <a:pt x="410997" y="1380172"/>
                  </a:lnTo>
                  <a:lnTo>
                    <a:pt x="443280" y="1412481"/>
                  </a:lnTo>
                  <a:lnTo>
                    <a:pt x="477659" y="1442593"/>
                  </a:lnTo>
                  <a:lnTo>
                    <a:pt x="514019" y="1470380"/>
                  </a:lnTo>
                  <a:lnTo>
                    <a:pt x="552221" y="1495729"/>
                  </a:lnTo>
                  <a:lnTo>
                    <a:pt x="592162" y="1518539"/>
                  </a:lnTo>
                  <a:lnTo>
                    <a:pt x="633717" y="1538681"/>
                  </a:lnTo>
                  <a:lnTo>
                    <a:pt x="676795" y="1556042"/>
                  </a:lnTo>
                  <a:lnTo>
                    <a:pt x="721245" y="1570507"/>
                  </a:lnTo>
                  <a:lnTo>
                    <a:pt x="766978" y="1581950"/>
                  </a:lnTo>
                  <a:lnTo>
                    <a:pt x="813879" y="1590281"/>
                  </a:lnTo>
                  <a:lnTo>
                    <a:pt x="861809" y="1595361"/>
                  </a:lnTo>
                  <a:lnTo>
                    <a:pt x="911783" y="1597075"/>
                  </a:lnTo>
                  <a:lnTo>
                    <a:pt x="911783" y="1712328"/>
                  </a:lnTo>
                  <a:lnTo>
                    <a:pt x="863231" y="1710791"/>
                  </a:lnTo>
                  <a:lnTo>
                    <a:pt x="815441" y="1706410"/>
                  </a:lnTo>
                  <a:lnTo>
                    <a:pt x="768515" y="1699260"/>
                  </a:lnTo>
                  <a:lnTo>
                    <a:pt x="722515" y="1689430"/>
                  </a:lnTo>
                  <a:lnTo>
                    <a:pt x="677545" y="1676996"/>
                  </a:lnTo>
                  <a:lnTo>
                    <a:pt x="633666" y="1662049"/>
                  </a:lnTo>
                  <a:lnTo>
                    <a:pt x="590969" y="1644662"/>
                  </a:lnTo>
                  <a:lnTo>
                    <a:pt x="549554" y="1624939"/>
                  </a:lnTo>
                  <a:lnTo>
                    <a:pt x="509473" y="1602943"/>
                  </a:lnTo>
                  <a:lnTo>
                    <a:pt x="470839" y="1578762"/>
                  </a:lnTo>
                  <a:lnTo>
                    <a:pt x="433717" y="1552473"/>
                  </a:lnTo>
                  <a:lnTo>
                    <a:pt x="398195" y="1524177"/>
                  </a:lnTo>
                  <a:lnTo>
                    <a:pt x="364363" y="1493951"/>
                  </a:lnTo>
                  <a:lnTo>
                    <a:pt x="332295" y="1461871"/>
                  </a:lnTo>
                  <a:lnTo>
                    <a:pt x="302082" y="1428013"/>
                  </a:lnTo>
                  <a:lnTo>
                    <a:pt x="273799" y="1392478"/>
                  </a:lnTo>
                  <a:lnTo>
                    <a:pt x="247535" y="1355356"/>
                  </a:lnTo>
                  <a:lnTo>
                    <a:pt x="223380" y="1316697"/>
                  </a:lnTo>
                  <a:lnTo>
                    <a:pt x="201396" y="1276616"/>
                  </a:lnTo>
                  <a:lnTo>
                    <a:pt x="181686" y="1235189"/>
                  </a:lnTo>
                  <a:lnTo>
                    <a:pt x="164325" y="1192491"/>
                  </a:lnTo>
                  <a:lnTo>
                    <a:pt x="149390" y="1148600"/>
                  </a:lnTo>
                  <a:lnTo>
                    <a:pt x="136982" y="1103617"/>
                  </a:lnTo>
                  <a:lnTo>
                    <a:pt x="127165" y="1057617"/>
                  </a:lnTo>
                  <a:lnTo>
                    <a:pt x="120040" y="1010678"/>
                  </a:lnTo>
                  <a:lnTo>
                    <a:pt x="115671" y="962888"/>
                  </a:lnTo>
                  <a:lnTo>
                    <a:pt x="114160" y="913244"/>
                  </a:lnTo>
                  <a:lnTo>
                    <a:pt x="115620" y="864552"/>
                  </a:lnTo>
                  <a:lnTo>
                    <a:pt x="119938" y="816635"/>
                  </a:lnTo>
                  <a:lnTo>
                    <a:pt x="127038" y="769569"/>
                  </a:lnTo>
                  <a:lnTo>
                    <a:pt x="136829" y="723442"/>
                  </a:lnTo>
                  <a:lnTo>
                    <a:pt x="149225" y="678345"/>
                  </a:lnTo>
                  <a:lnTo>
                    <a:pt x="164160" y="634365"/>
                  </a:lnTo>
                  <a:lnTo>
                    <a:pt x="181533" y="591553"/>
                  </a:lnTo>
                  <a:lnTo>
                    <a:pt x="201256" y="550037"/>
                  </a:lnTo>
                  <a:lnTo>
                    <a:pt x="223266" y="509866"/>
                  </a:lnTo>
                  <a:lnTo>
                    <a:pt x="247472" y="471144"/>
                  </a:lnTo>
                  <a:lnTo>
                    <a:pt x="273773" y="433933"/>
                  </a:lnTo>
                  <a:lnTo>
                    <a:pt x="302107" y="398348"/>
                  </a:lnTo>
                  <a:lnTo>
                    <a:pt x="332384" y="364439"/>
                  </a:lnTo>
                  <a:lnTo>
                    <a:pt x="364515" y="332320"/>
                  </a:lnTo>
                  <a:lnTo>
                    <a:pt x="398424" y="302044"/>
                  </a:lnTo>
                  <a:lnTo>
                    <a:pt x="434022" y="273723"/>
                  </a:lnTo>
                  <a:lnTo>
                    <a:pt x="471220" y="247421"/>
                  </a:lnTo>
                  <a:lnTo>
                    <a:pt x="509955" y="223227"/>
                  </a:lnTo>
                  <a:lnTo>
                    <a:pt x="550113" y="201231"/>
                  </a:lnTo>
                  <a:lnTo>
                    <a:pt x="591642" y="181495"/>
                  </a:lnTo>
                  <a:lnTo>
                    <a:pt x="634441" y="164134"/>
                  </a:lnTo>
                  <a:lnTo>
                    <a:pt x="678421" y="149212"/>
                  </a:lnTo>
                  <a:lnTo>
                    <a:pt x="723506" y="136817"/>
                  </a:lnTo>
                  <a:lnTo>
                    <a:pt x="769620" y="127025"/>
                  </a:lnTo>
                  <a:lnTo>
                    <a:pt x="816673" y="119938"/>
                  </a:lnTo>
                  <a:lnTo>
                    <a:pt x="864565" y="115620"/>
                  </a:lnTo>
                  <a:lnTo>
                    <a:pt x="916165" y="114160"/>
                  </a:lnTo>
                  <a:lnTo>
                    <a:pt x="916165" y="0"/>
                  </a:lnTo>
                  <a:lnTo>
                    <a:pt x="859612" y="1549"/>
                  </a:lnTo>
                  <a:lnTo>
                    <a:pt x="806792" y="6146"/>
                  </a:lnTo>
                  <a:lnTo>
                    <a:pt x="754862" y="13703"/>
                  </a:lnTo>
                  <a:lnTo>
                    <a:pt x="703922" y="24130"/>
                  </a:lnTo>
                  <a:lnTo>
                    <a:pt x="654062" y="37350"/>
                  </a:lnTo>
                  <a:lnTo>
                    <a:pt x="605345" y="53263"/>
                  </a:lnTo>
                  <a:lnTo>
                    <a:pt x="557872" y="71805"/>
                  </a:lnTo>
                  <a:lnTo>
                    <a:pt x="511733" y="92875"/>
                  </a:lnTo>
                  <a:lnTo>
                    <a:pt x="467004" y="116382"/>
                  </a:lnTo>
                  <a:lnTo>
                    <a:pt x="423773" y="142252"/>
                  </a:lnTo>
                  <a:lnTo>
                    <a:pt x="382130" y="170383"/>
                  </a:lnTo>
                  <a:lnTo>
                    <a:pt x="342163" y="200710"/>
                  </a:lnTo>
                  <a:lnTo>
                    <a:pt x="303949" y="233146"/>
                  </a:lnTo>
                  <a:lnTo>
                    <a:pt x="267576" y="267589"/>
                  </a:lnTo>
                  <a:lnTo>
                    <a:pt x="233172" y="303885"/>
                  </a:lnTo>
                  <a:lnTo>
                    <a:pt x="200774" y="342023"/>
                  </a:lnTo>
                  <a:lnTo>
                    <a:pt x="170472" y="381914"/>
                  </a:lnTo>
                  <a:lnTo>
                    <a:pt x="142354" y="423481"/>
                  </a:lnTo>
                  <a:lnTo>
                    <a:pt x="116497" y="466636"/>
                  </a:lnTo>
                  <a:lnTo>
                    <a:pt x="93002" y="511289"/>
                  </a:lnTo>
                  <a:lnTo>
                    <a:pt x="71932" y="557364"/>
                  </a:lnTo>
                  <a:lnTo>
                    <a:pt x="53403" y="604761"/>
                  </a:lnTo>
                  <a:lnTo>
                    <a:pt x="37477" y="653402"/>
                  </a:lnTo>
                  <a:lnTo>
                    <a:pt x="24244" y="703211"/>
                  </a:lnTo>
                  <a:lnTo>
                    <a:pt x="13792" y="754100"/>
                  </a:lnTo>
                  <a:lnTo>
                    <a:pt x="6210" y="805967"/>
                  </a:lnTo>
                  <a:lnTo>
                    <a:pt x="1587" y="858735"/>
                  </a:lnTo>
                  <a:lnTo>
                    <a:pt x="0" y="914336"/>
                  </a:lnTo>
                  <a:lnTo>
                    <a:pt x="1320" y="962774"/>
                  </a:lnTo>
                  <a:lnTo>
                    <a:pt x="5118" y="1010564"/>
                  </a:lnTo>
                  <a:lnTo>
                    <a:pt x="11341" y="1057630"/>
                  </a:lnTo>
                  <a:lnTo>
                    <a:pt x="19926" y="1103896"/>
                  </a:lnTo>
                  <a:lnTo>
                    <a:pt x="30810" y="1149337"/>
                  </a:lnTo>
                  <a:lnTo>
                    <a:pt x="43929" y="1193850"/>
                  </a:lnTo>
                  <a:lnTo>
                    <a:pt x="59207" y="1237399"/>
                  </a:lnTo>
                  <a:lnTo>
                    <a:pt x="76606" y="1279906"/>
                  </a:lnTo>
                  <a:lnTo>
                    <a:pt x="96037" y="1321320"/>
                  </a:lnTo>
                  <a:lnTo>
                    <a:pt x="117462" y="1361567"/>
                  </a:lnTo>
                  <a:lnTo>
                    <a:pt x="140792" y="1400581"/>
                  </a:lnTo>
                  <a:lnTo>
                    <a:pt x="165989" y="1438313"/>
                  </a:lnTo>
                  <a:lnTo>
                    <a:pt x="192963" y="1474698"/>
                  </a:lnTo>
                  <a:lnTo>
                    <a:pt x="221678" y="1509661"/>
                  </a:lnTo>
                  <a:lnTo>
                    <a:pt x="252056" y="1543151"/>
                  </a:lnTo>
                  <a:lnTo>
                    <a:pt x="284048" y="1575092"/>
                  </a:lnTo>
                  <a:lnTo>
                    <a:pt x="317563" y="1605445"/>
                  </a:lnTo>
                  <a:lnTo>
                    <a:pt x="352564" y="1634109"/>
                  </a:lnTo>
                  <a:lnTo>
                    <a:pt x="388975" y="1661058"/>
                  </a:lnTo>
                  <a:lnTo>
                    <a:pt x="426732" y="1686204"/>
                  </a:lnTo>
                  <a:lnTo>
                    <a:pt x="465785" y="1709508"/>
                  </a:lnTo>
                  <a:lnTo>
                    <a:pt x="506069" y="1730883"/>
                  </a:lnTo>
                  <a:lnTo>
                    <a:pt x="547497" y="1750275"/>
                  </a:lnTo>
                  <a:lnTo>
                    <a:pt x="590042" y="1767624"/>
                  </a:lnTo>
                  <a:lnTo>
                    <a:pt x="633603" y="1782864"/>
                  </a:lnTo>
                  <a:lnTo>
                    <a:pt x="678154" y="1795932"/>
                  </a:lnTo>
                  <a:lnTo>
                    <a:pt x="723607" y="1806765"/>
                  </a:lnTo>
                  <a:lnTo>
                    <a:pt x="769899" y="1815299"/>
                  </a:lnTo>
                  <a:lnTo>
                    <a:pt x="816978" y="1821472"/>
                  </a:lnTo>
                  <a:lnTo>
                    <a:pt x="864781" y="1825218"/>
                  </a:lnTo>
                  <a:lnTo>
                    <a:pt x="914158" y="1826488"/>
                  </a:lnTo>
                  <a:lnTo>
                    <a:pt x="969530" y="1824609"/>
                  </a:lnTo>
                  <a:lnTo>
                    <a:pt x="1022083" y="1819897"/>
                  </a:lnTo>
                  <a:lnTo>
                    <a:pt x="1073746" y="1812251"/>
                  </a:lnTo>
                  <a:lnTo>
                    <a:pt x="1124432" y="1801761"/>
                  </a:lnTo>
                  <a:lnTo>
                    <a:pt x="1174064" y="1788502"/>
                  </a:lnTo>
                  <a:lnTo>
                    <a:pt x="1222540" y="1772577"/>
                  </a:lnTo>
                  <a:lnTo>
                    <a:pt x="1269796" y="1754047"/>
                  </a:lnTo>
                  <a:lnTo>
                    <a:pt x="1315720" y="1733016"/>
                  </a:lnTo>
                  <a:lnTo>
                    <a:pt x="1360258" y="1709559"/>
                  </a:lnTo>
                  <a:lnTo>
                    <a:pt x="1403299" y="1683766"/>
                  </a:lnTo>
                  <a:lnTo>
                    <a:pt x="1444764" y="1655711"/>
                  </a:lnTo>
                  <a:lnTo>
                    <a:pt x="1484579" y="1625498"/>
                  </a:lnTo>
                  <a:lnTo>
                    <a:pt x="1522653" y="1593202"/>
                  </a:lnTo>
                  <a:lnTo>
                    <a:pt x="1558899" y="1558912"/>
                  </a:lnTo>
                  <a:lnTo>
                    <a:pt x="1593265" y="1522615"/>
                  </a:lnTo>
                  <a:lnTo>
                    <a:pt x="1625638" y="1484477"/>
                  </a:lnTo>
                  <a:lnTo>
                    <a:pt x="1655914" y="1444586"/>
                  </a:lnTo>
                  <a:lnTo>
                    <a:pt x="1684007" y="1403019"/>
                  </a:lnTo>
                  <a:lnTo>
                    <a:pt x="1709839" y="1359877"/>
                  </a:lnTo>
                  <a:lnTo>
                    <a:pt x="1733334" y="1315224"/>
                  </a:lnTo>
                  <a:lnTo>
                    <a:pt x="1754378" y="1269161"/>
                  </a:lnTo>
                  <a:lnTo>
                    <a:pt x="1772907" y="1221765"/>
                  </a:lnTo>
                  <a:lnTo>
                    <a:pt x="1788833" y="1173137"/>
                  </a:lnTo>
                  <a:lnTo>
                    <a:pt x="1802053" y="1123340"/>
                  </a:lnTo>
                  <a:lnTo>
                    <a:pt x="1812505" y="1072489"/>
                  </a:lnTo>
                  <a:lnTo>
                    <a:pt x="1820087" y="1020635"/>
                  </a:lnTo>
                  <a:lnTo>
                    <a:pt x="1824710" y="967892"/>
                  </a:lnTo>
                  <a:lnTo>
                    <a:pt x="1826298" y="912698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2" name="object 35_1"/>
            <p:cNvSpPr/>
            <p:nvPr/>
          </p:nvSpPr>
          <p:spPr bwMode="auto">
            <a:xfrm>
              <a:off x="7151400" y="3253320"/>
              <a:ext cx="343800" cy="171719"/>
            </a:xfrm>
            <a:custGeom>
              <a:avLst/>
              <a:gdLst/>
              <a:ahLst/>
              <a:cxnLst/>
              <a:rect l="l" t="t" r="r" b="b"/>
              <a:pathLst>
                <a:path w="344804" h="172720" extrusionOk="0">
                  <a:moveTo>
                    <a:pt x="344601" y="63"/>
                  </a:moveTo>
                  <a:lnTo>
                    <a:pt x="0" y="0"/>
                  </a:lnTo>
                  <a:lnTo>
                    <a:pt x="6154" y="45868"/>
                  </a:lnTo>
                  <a:lnTo>
                    <a:pt x="23523" y="87027"/>
                  </a:lnTo>
                  <a:lnTo>
                    <a:pt x="50465" y="121899"/>
                  </a:lnTo>
                  <a:lnTo>
                    <a:pt x="85336" y="148840"/>
                  </a:lnTo>
                  <a:lnTo>
                    <a:pt x="126495" y="166209"/>
                  </a:lnTo>
                  <a:lnTo>
                    <a:pt x="172300" y="172364"/>
                  </a:lnTo>
                  <a:lnTo>
                    <a:pt x="218105" y="166209"/>
                  </a:lnTo>
                  <a:lnTo>
                    <a:pt x="259265" y="148840"/>
                  </a:lnTo>
                  <a:lnTo>
                    <a:pt x="294136" y="121899"/>
                  </a:lnTo>
                  <a:lnTo>
                    <a:pt x="321078" y="87027"/>
                  </a:lnTo>
                  <a:lnTo>
                    <a:pt x="338447" y="45868"/>
                  </a:lnTo>
                  <a:lnTo>
                    <a:pt x="344601" y="63"/>
                  </a:lnTo>
                  <a:close/>
                </a:path>
              </a:pathLst>
            </a:custGeom>
            <a:solidFill>
              <a:srgbClr val="21184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3" name="object 36_1"/>
            <p:cNvSpPr/>
            <p:nvPr/>
          </p:nvSpPr>
          <p:spPr bwMode="auto">
            <a:xfrm>
              <a:off x="7841160" y="3081240"/>
              <a:ext cx="343800" cy="171719"/>
            </a:xfrm>
            <a:custGeom>
              <a:avLst/>
              <a:gdLst/>
              <a:ahLst/>
              <a:cxnLst/>
              <a:rect l="l" t="t" r="r" b="b"/>
              <a:pathLst>
                <a:path w="344804" h="172720" extrusionOk="0">
                  <a:moveTo>
                    <a:pt x="172300" y="0"/>
                  </a:moveTo>
                  <a:lnTo>
                    <a:pt x="126501" y="6152"/>
                  </a:lnTo>
                  <a:lnTo>
                    <a:pt x="85347" y="23516"/>
                  </a:lnTo>
                  <a:lnTo>
                    <a:pt x="50479" y="50449"/>
                  </a:lnTo>
                  <a:lnTo>
                    <a:pt x="23537" y="85310"/>
                  </a:lnTo>
                  <a:lnTo>
                    <a:pt x="6164" y="126457"/>
                  </a:lnTo>
                  <a:lnTo>
                    <a:pt x="0" y="172250"/>
                  </a:lnTo>
                  <a:lnTo>
                    <a:pt x="344601" y="172250"/>
                  </a:lnTo>
                  <a:lnTo>
                    <a:pt x="338437" y="126457"/>
                  </a:lnTo>
                  <a:lnTo>
                    <a:pt x="321063" y="85310"/>
                  </a:lnTo>
                  <a:lnTo>
                    <a:pt x="294122" y="50449"/>
                  </a:lnTo>
                  <a:lnTo>
                    <a:pt x="259254" y="23516"/>
                  </a:lnTo>
                  <a:lnTo>
                    <a:pt x="218099" y="6152"/>
                  </a:lnTo>
                  <a:lnTo>
                    <a:pt x="172300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4" name="object 37_1"/>
            <p:cNvSpPr/>
            <p:nvPr/>
          </p:nvSpPr>
          <p:spPr bwMode="auto">
            <a:xfrm>
              <a:off x="7409520" y="2737800"/>
              <a:ext cx="775440" cy="887760"/>
            </a:xfrm>
            <a:custGeom>
              <a:avLst/>
              <a:gdLst/>
              <a:ahLst/>
              <a:cxnLst/>
              <a:rect l="l" t="t" r="r" b="b"/>
              <a:pathLst>
                <a:path w="776604" h="889000" extrusionOk="0">
                  <a:moveTo>
                    <a:pt x="515569" y="859980"/>
                  </a:moveTo>
                  <a:lnTo>
                    <a:pt x="513334" y="848893"/>
                  </a:lnTo>
                  <a:lnTo>
                    <a:pt x="507225" y="839838"/>
                  </a:lnTo>
                  <a:lnTo>
                    <a:pt x="498157" y="833729"/>
                  </a:lnTo>
                  <a:lnTo>
                    <a:pt x="487070" y="831481"/>
                  </a:lnTo>
                  <a:lnTo>
                    <a:pt x="287286" y="831481"/>
                  </a:lnTo>
                  <a:lnTo>
                    <a:pt x="287286" y="28486"/>
                  </a:lnTo>
                  <a:lnTo>
                    <a:pt x="285051" y="17399"/>
                  </a:lnTo>
                  <a:lnTo>
                    <a:pt x="278942" y="8343"/>
                  </a:lnTo>
                  <a:lnTo>
                    <a:pt x="269875" y="2247"/>
                  </a:lnTo>
                  <a:lnTo>
                    <a:pt x="258787" y="0"/>
                  </a:lnTo>
                  <a:lnTo>
                    <a:pt x="247700" y="2247"/>
                  </a:lnTo>
                  <a:lnTo>
                    <a:pt x="238645" y="8343"/>
                  </a:lnTo>
                  <a:lnTo>
                    <a:pt x="232537" y="17399"/>
                  </a:lnTo>
                  <a:lnTo>
                    <a:pt x="230301" y="28486"/>
                  </a:lnTo>
                  <a:lnTo>
                    <a:pt x="230301" y="831481"/>
                  </a:lnTo>
                  <a:lnTo>
                    <a:pt x="28498" y="831481"/>
                  </a:lnTo>
                  <a:lnTo>
                    <a:pt x="17411" y="833729"/>
                  </a:lnTo>
                  <a:lnTo>
                    <a:pt x="8343" y="839838"/>
                  </a:lnTo>
                  <a:lnTo>
                    <a:pt x="2235" y="848893"/>
                  </a:lnTo>
                  <a:lnTo>
                    <a:pt x="0" y="859980"/>
                  </a:lnTo>
                  <a:lnTo>
                    <a:pt x="2235" y="871067"/>
                  </a:lnTo>
                  <a:lnTo>
                    <a:pt x="8343" y="880122"/>
                  </a:lnTo>
                  <a:lnTo>
                    <a:pt x="17411" y="886231"/>
                  </a:lnTo>
                  <a:lnTo>
                    <a:pt x="28498" y="888466"/>
                  </a:lnTo>
                  <a:lnTo>
                    <a:pt x="487070" y="888466"/>
                  </a:lnTo>
                  <a:lnTo>
                    <a:pt x="498157" y="886231"/>
                  </a:lnTo>
                  <a:lnTo>
                    <a:pt x="507225" y="880122"/>
                  </a:lnTo>
                  <a:lnTo>
                    <a:pt x="513334" y="871067"/>
                  </a:lnTo>
                  <a:lnTo>
                    <a:pt x="515569" y="859980"/>
                  </a:lnTo>
                  <a:close/>
                  <a:moveTo>
                    <a:pt x="776401" y="515861"/>
                  </a:moveTo>
                  <a:lnTo>
                    <a:pt x="431800" y="515797"/>
                  </a:lnTo>
                  <a:lnTo>
                    <a:pt x="437946" y="561657"/>
                  </a:lnTo>
                  <a:lnTo>
                    <a:pt x="455320" y="602818"/>
                  </a:lnTo>
                  <a:lnTo>
                    <a:pt x="482257" y="637692"/>
                  </a:lnTo>
                  <a:lnTo>
                    <a:pt x="517131" y="664629"/>
                  </a:lnTo>
                  <a:lnTo>
                    <a:pt x="558292" y="682002"/>
                  </a:lnTo>
                  <a:lnTo>
                    <a:pt x="604100" y="688162"/>
                  </a:lnTo>
                  <a:lnTo>
                    <a:pt x="649897" y="682002"/>
                  </a:lnTo>
                  <a:lnTo>
                    <a:pt x="691057" y="664629"/>
                  </a:lnTo>
                  <a:lnTo>
                    <a:pt x="725932" y="637692"/>
                  </a:lnTo>
                  <a:lnTo>
                    <a:pt x="752881" y="602818"/>
                  </a:lnTo>
                  <a:lnTo>
                    <a:pt x="770242" y="561657"/>
                  </a:lnTo>
                  <a:lnTo>
                    <a:pt x="776401" y="515861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45" name="object 38_1"/>
            <p:cNvSpPr/>
            <p:nvPr/>
          </p:nvSpPr>
          <p:spPr bwMode="auto">
            <a:xfrm>
              <a:off x="7294680" y="2824920"/>
              <a:ext cx="746280" cy="56160"/>
            </a:xfrm>
            <a:custGeom>
              <a:avLst/>
              <a:gdLst/>
              <a:ahLst/>
              <a:cxnLst/>
              <a:rect l="l" t="t" r="r" b="b"/>
              <a:pathLst>
                <a:path w="747395" h="57150" extrusionOk="0">
                  <a:moveTo>
                    <a:pt x="718883" y="0"/>
                  </a:moveTo>
                  <a:lnTo>
                    <a:pt x="28486" y="0"/>
                  </a:lnTo>
                  <a:lnTo>
                    <a:pt x="17402" y="2238"/>
                  </a:lnTo>
                  <a:lnTo>
                    <a:pt x="8347" y="8342"/>
                  </a:lnTo>
                  <a:lnTo>
                    <a:pt x="2239" y="17396"/>
                  </a:lnTo>
                  <a:lnTo>
                    <a:pt x="0" y="28486"/>
                  </a:lnTo>
                  <a:lnTo>
                    <a:pt x="2239" y="39577"/>
                  </a:lnTo>
                  <a:lnTo>
                    <a:pt x="8347" y="48636"/>
                  </a:lnTo>
                  <a:lnTo>
                    <a:pt x="17402" y="54744"/>
                  </a:lnTo>
                  <a:lnTo>
                    <a:pt x="28486" y="56984"/>
                  </a:lnTo>
                  <a:lnTo>
                    <a:pt x="718883" y="56984"/>
                  </a:lnTo>
                  <a:lnTo>
                    <a:pt x="729974" y="54744"/>
                  </a:lnTo>
                  <a:lnTo>
                    <a:pt x="739033" y="48636"/>
                  </a:lnTo>
                  <a:lnTo>
                    <a:pt x="745142" y="39577"/>
                  </a:lnTo>
                  <a:lnTo>
                    <a:pt x="747382" y="28486"/>
                  </a:lnTo>
                  <a:lnTo>
                    <a:pt x="745142" y="17396"/>
                  </a:lnTo>
                  <a:lnTo>
                    <a:pt x="739033" y="8342"/>
                  </a:lnTo>
                  <a:lnTo>
                    <a:pt x="729974" y="2238"/>
                  </a:lnTo>
                  <a:lnTo>
                    <a:pt x="718883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46" name="object 39_1"/>
            <p:cNvPicPr/>
            <p:nvPr/>
          </p:nvPicPr>
          <p:blipFill>
            <a:blip r:embed="rId5"/>
            <a:stretch/>
          </p:blipFill>
          <p:spPr bwMode="auto">
            <a:xfrm>
              <a:off x="7608600" y="2340720"/>
              <a:ext cx="113040" cy="113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7" name="object 40_1"/>
            <p:cNvPicPr/>
            <p:nvPr/>
          </p:nvPicPr>
          <p:blipFill>
            <a:blip r:embed="rId6"/>
            <a:stretch/>
          </p:blipFill>
          <p:spPr bwMode="auto">
            <a:xfrm>
              <a:off x="7601760" y="3937680"/>
              <a:ext cx="114120" cy="114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8" name="object 41_1"/>
            <p:cNvSpPr/>
            <p:nvPr/>
          </p:nvSpPr>
          <p:spPr bwMode="auto">
            <a:xfrm>
              <a:off x="8139960" y="2672640"/>
              <a:ext cx="329760" cy="1146960"/>
            </a:xfrm>
            <a:custGeom>
              <a:avLst/>
              <a:gdLst/>
              <a:ahLst/>
              <a:cxnLst/>
              <a:rect l="l" t="t" r="r" b="b"/>
              <a:pathLst>
                <a:path w="330834" h="1148079" extrusionOk="0">
                  <a:moveTo>
                    <a:pt x="56986" y="0"/>
                  </a:moveTo>
                  <a:lnTo>
                    <a:pt x="35553" y="4193"/>
                  </a:lnTo>
                  <a:lnTo>
                    <a:pt x="16710" y="16716"/>
                  </a:lnTo>
                  <a:lnTo>
                    <a:pt x="4189" y="35552"/>
                  </a:lnTo>
                  <a:lnTo>
                    <a:pt x="0" y="56983"/>
                  </a:lnTo>
                  <a:lnTo>
                    <a:pt x="4140" y="78425"/>
                  </a:lnTo>
                  <a:lnTo>
                    <a:pt x="16608" y="97297"/>
                  </a:lnTo>
                  <a:lnTo>
                    <a:pt x="49846" y="133129"/>
                  </a:lnTo>
                  <a:lnTo>
                    <a:pt x="80083" y="170649"/>
                  </a:lnTo>
                  <a:lnTo>
                    <a:pt x="107292" y="209721"/>
                  </a:lnTo>
                  <a:lnTo>
                    <a:pt x="131475" y="250179"/>
                  </a:lnTo>
                  <a:lnTo>
                    <a:pt x="152630" y="291861"/>
                  </a:lnTo>
                  <a:lnTo>
                    <a:pt x="170758" y="334604"/>
                  </a:lnTo>
                  <a:lnTo>
                    <a:pt x="185859" y="378244"/>
                  </a:lnTo>
                  <a:lnTo>
                    <a:pt x="197934" y="422617"/>
                  </a:lnTo>
                  <a:lnTo>
                    <a:pt x="206980" y="467560"/>
                  </a:lnTo>
                  <a:lnTo>
                    <a:pt x="213000" y="512910"/>
                  </a:lnTo>
                  <a:lnTo>
                    <a:pt x="215993" y="558504"/>
                  </a:lnTo>
                  <a:lnTo>
                    <a:pt x="215958" y="604177"/>
                  </a:lnTo>
                  <a:lnTo>
                    <a:pt x="212896" y="649766"/>
                  </a:lnTo>
                  <a:lnTo>
                    <a:pt x="206806" y="695108"/>
                  </a:lnTo>
                  <a:lnTo>
                    <a:pt x="197690" y="740040"/>
                  </a:lnTo>
                  <a:lnTo>
                    <a:pt x="185546" y="784398"/>
                  </a:lnTo>
                  <a:lnTo>
                    <a:pt x="170374" y="828018"/>
                  </a:lnTo>
                  <a:lnTo>
                    <a:pt x="152175" y="870737"/>
                  </a:lnTo>
                  <a:lnTo>
                    <a:pt x="130949" y="912392"/>
                  </a:lnTo>
                  <a:lnTo>
                    <a:pt x="106696" y="952820"/>
                  </a:lnTo>
                  <a:lnTo>
                    <a:pt x="79414" y="991856"/>
                  </a:lnTo>
                  <a:lnTo>
                    <a:pt x="49106" y="1029337"/>
                  </a:lnTo>
                  <a:lnTo>
                    <a:pt x="13611" y="1067158"/>
                  </a:lnTo>
                  <a:lnTo>
                    <a:pt x="94319" y="1147879"/>
                  </a:lnTo>
                  <a:lnTo>
                    <a:pt x="129845" y="1110410"/>
                  </a:lnTo>
                  <a:lnTo>
                    <a:pt x="160636" y="1073523"/>
                  </a:lnTo>
                  <a:lnTo>
                    <a:pt x="188864" y="1035279"/>
                  </a:lnTo>
                  <a:lnTo>
                    <a:pt x="214529" y="995796"/>
                  </a:lnTo>
                  <a:lnTo>
                    <a:pt x="237631" y="955192"/>
                  </a:lnTo>
                  <a:lnTo>
                    <a:pt x="258170" y="913585"/>
                  </a:lnTo>
                  <a:lnTo>
                    <a:pt x="276146" y="871093"/>
                  </a:lnTo>
                  <a:lnTo>
                    <a:pt x="291559" y="827832"/>
                  </a:lnTo>
                  <a:lnTo>
                    <a:pt x="304409" y="783922"/>
                  </a:lnTo>
                  <a:lnTo>
                    <a:pt x="314696" y="739480"/>
                  </a:lnTo>
                  <a:lnTo>
                    <a:pt x="322420" y="694624"/>
                  </a:lnTo>
                  <a:lnTo>
                    <a:pt x="327581" y="649472"/>
                  </a:lnTo>
                  <a:lnTo>
                    <a:pt x="330179" y="604141"/>
                  </a:lnTo>
                  <a:lnTo>
                    <a:pt x="330214" y="558749"/>
                  </a:lnTo>
                  <a:lnTo>
                    <a:pt x="327687" y="513415"/>
                  </a:lnTo>
                  <a:lnTo>
                    <a:pt x="322596" y="468255"/>
                  </a:lnTo>
                  <a:lnTo>
                    <a:pt x="314943" y="423389"/>
                  </a:lnTo>
                  <a:lnTo>
                    <a:pt x="304727" y="378933"/>
                  </a:lnTo>
                  <a:lnTo>
                    <a:pt x="291948" y="335006"/>
                  </a:lnTo>
                  <a:lnTo>
                    <a:pt x="276606" y="291725"/>
                  </a:lnTo>
                  <a:lnTo>
                    <a:pt x="258701" y="249208"/>
                  </a:lnTo>
                  <a:lnTo>
                    <a:pt x="238234" y="207573"/>
                  </a:lnTo>
                  <a:lnTo>
                    <a:pt x="215204" y="166938"/>
                  </a:lnTo>
                  <a:lnTo>
                    <a:pt x="189611" y="127421"/>
                  </a:lnTo>
                  <a:lnTo>
                    <a:pt x="161455" y="89139"/>
                  </a:lnTo>
                  <a:lnTo>
                    <a:pt x="130737" y="52211"/>
                  </a:lnTo>
                  <a:lnTo>
                    <a:pt x="97456" y="16754"/>
                  </a:lnTo>
                  <a:lnTo>
                    <a:pt x="78426" y="4136"/>
                  </a:lnTo>
                  <a:lnTo>
                    <a:pt x="56986" y="0"/>
                  </a:lnTo>
                  <a:close/>
                </a:path>
              </a:pathLst>
            </a:custGeom>
            <a:solidFill>
              <a:srgbClr val="21184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49" name="object 42_1"/>
            <p:cNvPicPr/>
            <p:nvPr/>
          </p:nvPicPr>
          <p:blipFill>
            <a:blip r:embed="rId7"/>
            <a:stretch/>
          </p:blipFill>
          <p:spPr bwMode="auto">
            <a:xfrm>
              <a:off x="8137080" y="3723120"/>
              <a:ext cx="113040" cy="113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0" name="object 43_1"/>
          <p:cNvSpPr/>
          <p:nvPr/>
        </p:nvSpPr>
        <p:spPr bwMode="auto">
          <a:xfrm>
            <a:off x="3802152" y="2683052"/>
            <a:ext cx="1612211" cy="316722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algn="ctr">
              <a:spcBef>
                <a:spcPts val="70"/>
              </a:spcBef>
              <a:defRPr/>
            </a:pPr>
            <a:r>
              <a:rPr lang="fr-FR" sz="1000" b="1" spc="-5" dirty="0">
                <a:solidFill>
                  <a:srgbClr val="160F42"/>
                </a:solidFill>
                <a:latin typeface="Montserrat"/>
                <a:ea typeface="DejaVu Sans"/>
              </a:rPr>
              <a:t>NEUTRALITÉ</a:t>
            </a:r>
            <a:endParaRPr lang="fr-LU" sz="1000" spc="-1" dirty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Par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rapport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au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 projet</a:t>
            </a:r>
            <a:endParaRPr lang="fr-LU" sz="1000" spc="-1" dirty="0">
              <a:latin typeface="Arial"/>
            </a:endParaRPr>
          </a:p>
        </p:txBody>
      </p:sp>
      <p:sp>
        <p:nvSpPr>
          <p:cNvPr id="351" name="object 44_1"/>
          <p:cNvSpPr/>
          <p:nvPr/>
        </p:nvSpPr>
        <p:spPr bwMode="auto">
          <a:xfrm>
            <a:off x="3556095" y="4896830"/>
            <a:ext cx="2059907" cy="6244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algn="ctr">
              <a:spcBef>
                <a:spcPts val="70"/>
              </a:spcBef>
              <a:defRPr/>
            </a:pPr>
            <a:r>
              <a:rPr lang="fr-FR" sz="1000" b="1" spc="-8" dirty="0">
                <a:solidFill>
                  <a:srgbClr val="160F42"/>
                </a:solidFill>
                <a:latin typeface="Montserrat"/>
                <a:ea typeface="DejaVu Sans"/>
              </a:rPr>
              <a:t>ÉGALITÉ</a:t>
            </a:r>
            <a:r>
              <a:rPr lang="fr-FR" sz="1000" b="1" spc="-11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b="1" spc="-1" dirty="0">
                <a:solidFill>
                  <a:srgbClr val="160F42"/>
                </a:solidFill>
                <a:latin typeface="Montserrat"/>
                <a:ea typeface="DejaVu Sans"/>
              </a:rPr>
              <a:t>DE</a:t>
            </a:r>
            <a:r>
              <a:rPr lang="fr-FR" sz="1000" b="1" spc="-11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b="1" spc="-5" dirty="0">
                <a:solidFill>
                  <a:srgbClr val="160F42"/>
                </a:solidFill>
                <a:latin typeface="Montserrat"/>
                <a:ea typeface="DejaVu Sans"/>
              </a:rPr>
              <a:t>TRAITEMENT</a:t>
            </a:r>
            <a:endParaRPr lang="fr-LU" sz="1000" spc="-1" dirty="0">
              <a:latin typeface="Arial"/>
            </a:endParaRPr>
          </a:p>
          <a:p>
            <a:pPr marL="94665" algn="ctr">
              <a:defRPr/>
            </a:pPr>
            <a:r>
              <a:rPr lang="fr-FR" sz="1000" spc="-25" dirty="0">
                <a:solidFill>
                  <a:srgbClr val="160F42"/>
                </a:solidFill>
                <a:latin typeface="Montserrat"/>
                <a:ea typeface="DejaVu Sans"/>
              </a:rPr>
              <a:t>Toutes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les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contributions </a:t>
            </a:r>
            <a:r>
              <a:rPr lang="fr-FR" sz="1000" spc="-212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ont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le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même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poids,</a:t>
            </a:r>
            <a:endParaRPr lang="fr-LU" sz="1000" spc="-1" dirty="0">
              <a:latin typeface="Arial"/>
            </a:endParaRPr>
          </a:p>
          <a:p>
            <a:pPr marL="506" algn="ctr">
              <a:defRPr/>
            </a:pP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peu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 importe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leur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auteur</a:t>
            </a:r>
            <a:endParaRPr lang="fr-LU" sz="1000" spc="-1" dirty="0">
              <a:latin typeface="Arial"/>
            </a:endParaRPr>
          </a:p>
        </p:txBody>
      </p:sp>
      <p:grpSp>
        <p:nvGrpSpPr>
          <p:cNvPr id="352" name="object 45_1"/>
          <p:cNvGrpSpPr/>
          <p:nvPr/>
        </p:nvGrpSpPr>
        <p:grpSpPr bwMode="auto">
          <a:xfrm>
            <a:off x="6645458" y="1228474"/>
            <a:ext cx="1283850" cy="1283850"/>
            <a:chOff x="9589680" y="2340720"/>
            <a:chExt cx="1825920" cy="1825920"/>
          </a:xfrm>
        </p:grpSpPr>
        <p:sp>
          <p:nvSpPr>
            <p:cNvPr id="353" name="object 46_1"/>
            <p:cNvSpPr/>
            <p:nvPr/>
          </p:nvSpPr>
          <p:spPr bwMode="auto">
            <a:xfrm>
              <a:off x="9589680" y="2340720"/>
              <a:ext cx="1825920" cy="1825920"/>
            </a:xfrm>
            <a:custGeom>
              <a:avLst/>
              <a:gdLst/>
              <a:ahLst/>
              <a:cxnLst/>
              <a:rect l="l" t="t" r="r" b="b"/>
              <a:pathLst>
                <a:path w="1826895" h="1826895" extrusionOk="0">
                  <a:moveTo>
                    <a:pt x="916152" y="0"/>
                  </a:moveTo>
                  <a:lnTo>
                    <a:pt x="859609" y="1551"/>
                  </a:lnTo>
                  <a:lnTo>
                    <a:pt x="806788" y="6147"/>
                  </a:lnTo>
                  <a:lnTo>
                    <a:pt x="754865" y="13703"/>
                  </a:lnTo>
                  <a:lnTo>
                    <a:pt x="703927" y="24133"/>
                  </a:lnTo>
                  <a:lnTo>
                    <a:pt x="654059" y="37350"/>
                  </a:lnTo>
                  <a:lnTo>
                    <a:pt x="605347" y="53269"/>
                  </a:lnTo>
                  <a:lnTo>
                    <a:pt x="557877" y="71804"/>
                  </a:lnTo>
                  <a:lnTo>
                    <a:pt x="511735" y="92868"/>
                  </a:lnTo>
                  <a:lnTo>
                    <a:pt x="467007" y="116377"/>
                  </a:lnTo>
                  <a:lnTo>
                    <a:pt x="423778" y="142244"/>
                  </a:lnTo>
                  <a:lnTo>
                    <a:pt x="382135" y="170383"/>
                  </a:lnTo>
                  <a:lnTo>
                    <a:pt x="342163" y="200709"/>
                  </a:lnTo>
                  <a:lnTo>
                    <a:pt x="303948" y="233135"/>
                  </a:lnTo>
                  <a:lnTo>
                    <a:pt x="267576" y="267576"/>
                  </a:lnTo>
                  <a:lnTo>
                    <a:pt x="233170" y="303869"/>
                  </a:lnTo>
                  <a:lnTo>
                    <a:pt x="200774" y="342006"/>
                  </a:lnTo>
                  <a:lnTo>
                    <a:pt x="170473" y="381900"/>
                  </a:lnTo>
                  <a:lnTo>
                    <a:pt x="142353" y="423467"/>
                  </a:lnTo>
                  <a:lnTo>
                    <a:pt x="116500" y="466621"/>
                  </a:lnTo>
                  <a:lnTo>
                    <a:pt x="92999" y="511277"/>
                  </a:lnTo>
                  <a:lnTo>
                    <a:pt x="71937" y="557349"/>
                  </a:lnTo>
                  <a:lnTo>
                    <a:pt x="53400" y="604751"/>
                  </a:lnTo>
                  <a:lnTo>
                    <a:pt x="37473" y="653399"/>
                  </a:lnTo>
                  <a:lnTo>
                    <a:pt x="24242" y="703207"/>
                  </a:lnTo>
                  <a:lnTo>
                    <a:pt x="13793" y="754089"/>
                  </a:lnTo>
                  <a:lnTo>
                    <a:pt x="6213" y="805961"/>
                  </a:lnTo>
                  <a:lnTo>
                    <a:pt x="1586" y="858736"/>
                  </a:lnTo>
                  <a:lnTo>
                    <a:pt x="0" y="912329"/>
                  </a:lnTo>
                  <a:lnTo>
                    <a:pt x="1316" y="962777"/>
                  </a:lnTo>
                  <a:lnTo>
                    <a:pt x="5119" y="1010561"/>
                  </a:lnTo>
                  <a:lnTo>
                    <a:pt x="11343" y="1057622"/>
                  </a:lnTo>
                  <a:lnTo>
                    <a:pt x="19928" y="1103900"/>
                  </a:lnTo>
                  <a:lnTo>
                    <a:pt x="30809" y="1149330"/>
                  </a:lnTo>
                  <a:lnTo>
                    <a:pt x="43923" y="1193849"/>
                  </a:lnTo>
                  <a:lnTo>
                    <a:pt x="59208" y="1237395"/>
                  </a:lnTo>
                  <a:lnTo>
                    <a:pt x="76600" y="1279904"/>
                  </a:lnTo>
                  <a:lnTo>
                    <a:pt x="96037" y="1321314"/>
                  </a:lnTo>
                  <a:lnTo>
                    <a:pt x="117455" y="1361560"/>
                  </a:lnTo>
                  <a:lnTo>
                    <a:pt x="140791" y="1400581"/>
                  </a:lnTo>
                  <a:lnTo>
                    <a:pt x="165982" y="1438314"/>
                  </a:lnTo>
                  <a:lnTo>
                    <a:pt x="192965" y="1474694"/>
                  </a:lnTo>
                  <a:lnTo>
                    <a:pt x="221678" y="1509659"/>
                  </a:lnTo>
                  <a:lnTo>
                    <a:pt x="252056" y="1543147"/>
                  </a:lnTo>
                  <a:lnTo>
                    <a:pt x="284038" y="1575093"/>
                  </a:lnTo>
                  <a:lnTo>
                    <a:pt x="317559" y="1605436"/>
                  </a:lnTo>
                  <a:lnTo>
                    <a:pt x="352557" y="1634111"/>
                  </a:lnTo>
                  <a:lnTo>
                    <a:pt x="388969" y="1661056"/>
                  </a:lnTo>
                  <a:lnTo>
                    <a:pt x="426732" y="1686207"/>
                  </a:lnTo>
                  <a:lnTo>
                    <a:pt x="465783" y="1709503"/>
                  </a:lnTo>
                  <a:lnTo>
                    <a:pt x="506058" y="1730879"/>
                  </a:lnTo>
                  <a:lnTo>
                    <a:pt x="547495" y="1750272"/>
                  </a:lnTo>
                  <a:lnTo>
                    <a:pt x="590030" y="1767620"/>
                  </a:lnTo>
                  <a:lnTo>
                    <a:pt x="633601" y="1782860"/>
                  </a:lnTo>
                  <a:lnTo>
                    <a:pt x="678145" y="1795928"/>
                  </a:lnTo>
                  <a:lnTo>
                    <a:pt x="723598" y="1806762"/>
                  </a:lnTo>
                  <a:lnTo>
                    <a:pt x="769897" y="1815297"/>
                  </a:lnTo>
                  <a:lnTo>
                    <a:pt x="816980" y="1821472"/>
                  </a:lnTo>
                  <a:lnTo>
                    <a:pt x="864783" y="1825224"/>
                  </a:lnTo>
                  <a:lnTo>
                    <a:pt x="913244" y="1826488"/>
                  </a:lnTo>
                  <a:lnTo>
                    <a:pt x="915250" y="1826298"/>
                  </a:lnTo>
                  <a:lnTo>
                    <a:pt x="969517" y="1824605"/>
                  </a:lnTo>
                  <a:lnTo>
                    <a:pt x="1022075" y="1819894"/>
                  </a:lnTo>
                  <a:lnTo>
                    <a:pt x="1073741" y="1812249"/>
                  </a:lnTo>
                  <a:lnTo>
                    <a:pt x="1124430" y="1801756"/>
                  </a:lnTo>
                  <a:lnTo>
                    <a:pt x="1174058" y="1788500"/>
                  </a:lnTo>
                  <a:lnTo>
                    <a:pt x="1222538" y="1772566"/>
                  </a:lnTo>
                  <a:lnTo>
                    <a:pt x="1269787" y="1754039"/>
                  </a:lnTo>
                  <a:lnTo>
                    <a:pt x="1315719" y="1733005"/>
                  </a:lnTo>
                  <a:lnTo>
                    <a:pt x="1360249" y="1709547"/>
                  </a:lnTo>
                  <a:lnTo>
                    <a:pt x="1403292" y="1683752"/>
                  </a:lnTo>
                  <a:lnTo>
                    <a:pt x="1444764" y="1655705"/>
                  </a:lnTo>
                  <a:lnTo>
                    <a:pt x="1484579" y="1625490"/>
                  </a:lnTo>
                  <a:lnTo>
                    <a:pt x="1522652" y="1593193"/>
                  </a:lnTo>
                  <a:lnTo>
                    <a:pt x="1558899" y="1558899"/>
                  </a:lnTo>
                  <a:lnTo>
                    <a:pt x="1593269" y="1522608"/>
                  </a:lnTo>
                  <a:lnTo>
                    <a:pt x="1625634" y="1484474"/>
                  </a:lnTo>
                  <a:lnTo>
                    <a:pt x="1655909" y="1444582"/>
                  </a:lnTo>
                  <a:lnTo>
                    <a:pt x="1684007" y="1403018"/>
                  </a:lnTo>
                  <a:lnTo>
                    <a:pt x="1709842" y="1359868"/>
                  </a:lnTo>
                  <a:lnTo>
                    <a:pt x="1733327" y="1315218"/>
                  </a:lnTo>
                  <a:lnTo>
                    <a:pt x="1754377" y="1269155"/>
                  </a:lnTo>
                  <a:lnTo>
                    <a:pt x="1772906" y="1221763"/>
                  </a:lnTo>
                  <a:lnTo>
                    <a:pt x="1788827" y="1173130"/>
                  </a:lnTo>
                  <a:lnTo>
                    <a:pt x="1802054" y="1123340"/>
                  </a:lnTo>
                  <a:lnTo>
                    <a:pt x="1812501" y="1072479"/>
                  </a:lnTo>
                  <a:lnTo>
                    <a:pt x="1820081" y="1020635"/>
                  </a:lnTo>
                  <a:lnTo>
                    <a:pt x="1824709" y="967892"/>
                  </a:lnTo>
                  <a:lnTo>
                    <a:pt x="1826298" y="914336"/>
                  </a:lnTo>
                  <a:lnTo>
                    <a:pt x="1712328" y="914336"/>
                  </a:lnTo>
                  <a:lnTo>
                    <a:pt x="1710798" y="962847"/>
                  </a:lnTo>
                  <a:lnTo>
                    <a:pt x="1706427" y="1010588"/>
                  </a:lnTo>
                  <a:lnTo>
                    <a:pt x="1699298" y="1057477"/>
                  </a:lnTo>
                  <a:lnTo>
                    <a:pt x="1689494" y="1103431"/>
                  </a:lnTo>
                  <a:lnTo>
                    <a:pt x="1677097" y="1148368"/>
                  </a:lnTo>
                  <a:lnTo>
                    <a:pt x="1662190" y="1192204"/>
                  </a:lnTo>
                  <a:lnTo>
                    <a:pt x="1644857" y="1234856"/>
                  </a:lnTo>
                  <a:lnTo>
                    <a:pt x="1625180" y="1276244"/>
                  </a:lnTo>
                  <a:lnTo>
                    <a:pt x="1603242" y="1316283"/>
                  </a:lnTo>
                  <a:lnTo>
                    <a:pt x="1579125" y="1354890"/>
                  </a:lnTo>
                  <a:lnTo>
                    <a:pt x="1552914" y="1391984"/>
                  </a:lnTo>
                  <a:lnTo>
                    <a:pt x="1524689" y="1427482"/>
                  </a:lnTo>
                  <a:lnTo>
                    <a:pt x="1494535" y="1461300"/>
                  </a:lnTo>
                  <a:lnTo>
                    <a:pt x="1462534" y="1493357"/>
                  </a:lnTo>
                  <a:lnTo>
                    <a:pt x="1428769" y="1523569"/>
                  </a:lnTo>
                  <a:lnTo>
                    <a:pt x="1393323" y="1551854"/>
                  </a:lnTo>
                  <a:lnTo>
                    <a:pt x="1356279" y="1578129"/>
                  </a:lnTo>
                  <a:lnTo>
                    <a:pt x="1317719" y="1602312"/>
                  </a:lnTo>
                  <a:lnTo>
                    <a:pt x="1277726" y="1624319"/>
                  </a:lnTo>
                  <a:lnTo>
                    <a:pt x="1236384" y="1644069"/>
                  </a:lnTo>
                  <a:lnTo>
                    <a:pt x="1193775" y="1661478"/>
                  </a:lnTo>
                  <a:lnTo>
                    <a:pt x="1149981" y="1676464"/>
                  </a:lnTo>
                  <a:lnTo>
                    <a:pt x="1105087" y="1688944"/>
                  </a:lnTo>
                  <a:lnTo>
                    <a:pt x="1059174" y="1698835"/>
                  </a:lnTo>
                  <a:lnTo>
                    <a:pt x="1012325" y="1706055"/>
                  </a:lnTo>
                  <a:lnTo>
                    <a:pt x="964623" y="1710521"/>
                  </a:lnTo>
                  <a:lnTo>
                    <a:pt x="914146" y="1712328"/>
                  </a:lnTo>
                  <a:lnTo>
                    <a:pt x="864610" y="1710871"/>
                  </a:lnTo>
                  <a:lnTo>
                    <a:pt x="816744" y="1706558"/>
                  </a:lnTo>
                  <a:lnTo>
                    <a:pt x="769732" y="1699471"/>
                  </a:lnTo>
                  <a:lnTo>
                    <a:pt x="723655" y="1689695"/>
                  </a:lnTo>
                  <a:lnTo>
                    <a:pt x="678597" y="1677311"/>
                  </a:lnTo>
                  <a:lnTo>
                    <a:pt x="634643" y="1662405"/>
                  </a:lnTo>
                  <a:lnTo>
                    <a:pt x="591875" y="1645058"/>
                  </a:lnTo>
                  <a:lnTo>
                    <a:pt x="550376" y="1625356"/>
                  </a:lnTo>
                  <a:lnTo>
                    <a:pt x="510231" y="1603381"/>
                  </a:lnTo>
                  <a:lnTo>
                    <a:pt x="471522" y="1579216"/>
                  </a:lnTo>
                  <a:lnTo>
                    <a:pt x="434334" y="1552946"/>
                  </a:lnTo>
                  <a:lnTo>
                    <a:pt x="398749" y="1524653"/>
                  </a:lnTo>
                  <a:lnTo>
                    <a:pt x="364851" y="1494422"/>
                  </a:lnTo>
                  <a:lnTo>
                    <a:pt x="332723" y="1462335"/>
                  </a:lnTo>
                  <a:lnTo>
                    <a:pt x="302450" y="1428476"/>
                  </a:lnTo>
                  <a:lnTo>
                    <a:pt x="274113" y="1392928"/>
                  </a:lnTo>
                  <a:lnTo>
                    <a:pt x="247798" y="1355776"/>
                  </a:lnTo>
                  <a:lnTo>
                    <a:pt x="223587" y="1317102"/>
                  </a:lnTo>
                  <a:lnTo>
                    <a:pt x="201563" y="1276990"/>
                  </a:lnTo>
                  <a:lnTo>
                    <a:pt x="181811" y="1235523"/>
                  </a:lnTo>
                  <a:lnTo>
                    <a:pt x="164413" y="1192785"/>
                  </a:lnTo>
                  <a:lnTo>
                    <a:pt x="149454" y="1148859"/>
                  </a:lnTo>
                  <a:lnTo>
                    <a:pt x="137015" y="1103829"/>
                  </a:lnTo>
                  <a:lnTo>
                    <a:pt x="127182" y="1057779"/>
                  </a:lnTo>
                  <a:lnTo>
                    <a:pt x="120038" y="1010790"/>
                  </a:lnTo>
                  <a:lnTo>
                    <a:pt x="115665" y="962948"/>
                  </a:lnTo>
                  <a:lnTo>
                    <a:pt x="114147" y="914336"/>
                  </a:lnTo>
                  <a:lnTo>
                    <a:pt x="115606" y="864551"/>
                  </a:lnTo>
                  <a:lnTo>
                    <a:pt x="119925" y="816632"/>
                  </a:lnTo>
                  <a:lnTo>
                    <a:pt x="127023" y="769570"/>
                  </a:lnTo>
                  <a:lnTo>
                    <a:pt x="136815" y="723448"/>
                  </a:lnTo>
                  <a:lnTo>
                    <a:pt x="149217" y="678350"/>
                  </a:lnTo>
                  <a:lnTo>
                    <a:pt x="164145" y="634360"/>
                  </a:lnTo>
                  <a:lnTo>
                    <a:pt x="181517" y="591560"/>
                  </a:lnTo>
                  <a:lnTo>
                    <a:pt x="201249" y="550035"/>
                  </a:lnTo>
                  <a:lnTo>
                    <a:pt x="223257" y="509867"/>
                  </a:lnTo>
                  <a:lnTo>
                    <a:pt x="247456" y="471141"/>
                  </a:lnTo>
                  <a:lnTo>
                    <a:pt x="273765" y="433939"/>
                  </a:lnTo>
                  <a:lnTo>
                    <a:pt x="302098" y="398345"/>
                  </a:lnTo>
                  <a:lnTo>
                    <a:pt x="332373" y="364443"/>
                  </a:lnTo>
                  <a:lnTo>
                    <a:pt x="364506" y="332316"/>
                  </a:lnTo>
                  <a:lnTo>
                    <a:pt x="398413" y="302047"/>
                  </a:lnTo>
                  <a:lnTo>
                    <a:pt x="434011" y="273721"/>
                  </a:lnTo>
                  <a:lnTo>
                    <a:pt x="471215" y="247419"/>
                  </a:lnTo>
                  <a:lnTo>
                    <a:pt x="509943" y="223226"/>
                  </a:lnTo>
                  <a:lnTo>
                    <a:pt x="550111" y="201226"/>
                  </a:lnTo>
                  <a:lnTo>
                    <a:pt x="591634" y="181501"/>
                  </a:lnTo>
                  <a:lnTo>
                    <a:pt x="634430" y="164136"/>
                  </a:lnTo>
                  <a:lnTo>
                    <a:pt x="678415" y="149213"/>
                  </a:lnTo>
                  <a:lnTo>
                    <a:pt x="723505" y="136817"/>
                  </a:lnTo>
                  <a:lnTo>
                    <a:pt x="769616" y="127029"/>
                  </a:lnTo>
                  <a:lnTo>
                    <a:pt x="816666" y="119935"/>
                  </a:lnTo>
                  <a:lnTo>
                    <a:pt x="864569" y="115618"/>
                  </a:lnTo>
                  <a:lnTo>
                    <a:pt x="916152" y="114160"/>
                  </a:lnTo>
                  <a:lnTo>
                    <a:pt x="916152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54" name="object 47_1"/>
            <p:cNvSpPr/>
            <p:nvPr/>
          </p:nvSpPr>
          <p:spPr bwMode="auto">
            <a:xfrm>
              <a:off x="9704160" y="2689200"/>
              <a:ext cx="315720" cy="1130400"/>
            </a:xfrm>
            <a:custGeom>
              <a:avLst/>
              <a:gdLst/>
              <a:ahLst/>
              <a:cxnLst/>
              <a:rect l="l" t="t" r="r" b="b"/>
              <a:pathLst>
                <a:path w="316865" h="1131570" extrusionOk="0">
                  <a:moveTo>
                    <a:pt x="232907" y="0"/>
                  </a:moveTo>
                  <a:lnTo>
                    <a:pt x="199610" y="35454"/>
                  </a:lnTo>
                  <a:lnTo>
                    <a:pt x="168876" y="72382"/>
                  </a:lnTo>
                  <a:lnTo>
                    <a:pt x="140705" y="110664"/>
                  </a:lnTo>
                  <a:lnTo>
                    <a:pt x="115098" y="150182"/>
                  </a:lnTo>
                  <a:lnTo>
                    <a:pt x="92055" y="190819"/>
                  </a:lnTo>
                  <a:lnTo>
                    <a:pt x="71575" y="232457"/>
                  </a:lnTo>
                  <a:lnTo>
                    <a:pt x="53659" y="274977"/>
                  </a:lnTo>
                  <a:lnTo>
                    <a:pt x="38307" y="318263"/>
                  </a:lnTo>
                  <a:lnTo>
                    <a:pt x="25518" y="362196"/>
                  </a:lnTo>
                  <a:lnTo>
                    <a:pt x="15293" y="406657"/>
                  </a:lnTo>
                  <a:lnTo>
                    <a:pt x="7631" y="451530"/>
                  </a:lnTo>
                  <a:lnTo>
                    <a:pt x="2534" y="496697"/>
                  </a:lnTo>
                  <a:lnTo>
                    <a:pt x="0" y="542038"/>
                  </a:lnTo>
                  <a:lnTo>
                    <a:pt x="29" y="587438"/>
                  </a:lnTo>
                  <a:lnTo>
                    <a:pt x="2623" y="632777"/>
                  </a:lnTo>
                  <a:lnTo>
                    <a:pt x="7780" y="677938"/>
                  </a:lnTo>
                  <a:lnTo>
                    <a:pt x="15501" y="722802"/>
                  </a:lnTo>
                  <a:lnTo>
                    <a:pt x="25785" y="767253"/>
                  </a:lnTo>
                  <a:lnTo>
                    <a:pt x="38634" y="811171"/>
                  </a:lnTo>
                  <a:lnTo>
                    <a:pt x="54046" y="854440"/>
                  </a:lnTo>
                  <a:lnTo>
                    <a:pt x="72022" y="896941"/>
                  </a:lnTo>
                  <a:lnTo>
                    <a:pt x="92562" y="938556"/>
                  </a:lnTo>
                  <a:lnTo>
                    <a:pt x="115666" y="979167"/>
                  </a:lnTo>
                  <a:lnTo>
                    <a:pt x="141333" y="1018658"/>
                  </a:lnTo>
                  <a:lnTo>
                    <a:pt x="169565" y="1056908"/>
                  </a:lnTo>
                  <a:lnTo>
                    <a:pt x="200361" y="1093802"/>
                  </a:lnTo>
                  <a:lnTo>
                    <a:pt x="235892" y="1131277"/>
                  </a:lnTo>
                  <a:lnTo>
                    <a:pt x="316600" y="1050556"/>
                  </a:lnTo>
                  <a:lnTo>
                    <a:pt x="314441" y="1048499"/>
                  </a:lnTo>
                  <a:lnTo>
                    <a:pt x="281105" y="1012735"/>
                  </a:lnTo>
                  <a:lnTo>
                    <a:pt x="250796" y="975254"/>
                  </a:lnTo>
                  <a:lnTo>
                    <a:pt x="223515" y="936218"/>
                  </a:lnTo>
                  <a:lnTo>
                    <a:pt x="199262" y="895790"/>
                  </a:lnTo>
                  <a:lnTo>
                    <a:pt x="178035" y="854135"/>
                  </a:lnTo>
                  <a:lnTo>
                    <a:pt x="159837" y="811416"/>
                  </a:lnTo>
                  <a:lnTo>
                    <a:pt x="144665" y="767796"/>
                  </a:lnTo>
                  <a:lnTo>
                    <a:pt x="132521" y="723438"/>
                  </a:lnTo>
                  <a:lnTo>
                    <a:pt x="123405" y="678506"/>
                  </a:lnTo>
                  <a:lnTo>
                    <a:pt x="117315" y="633164"/>
                  </a:lnTo>
                  <a:lnTo>
                    <a:pt x="114253" y="587575"/>
                  </a:lnTo>
                  <a:lnTo>
                    <a:pt x="114218" y="541902"/>
                  </a:lnTo>
                  <a:lnTo>
                    <a:pt x="117211" y="496308"/>
                  </a:lnTo>
                  <a:lnTo>
                    <a:pt x="123230" y="450958"/>
                  </a:lnTo>
                  <a:lnTo>
                    <a:pt x="132277" y="406015"/>
                  </a:lnTo>
                  <a:lnTo>
                    <a:pt x="144351" y="361642"/>
                  </a:lnTo>
                  <a:lnTo>
                    <a:pt x="159453" y="318002"/>
                  </a:lnTo>
                  <a:lnTo>
                    <a:pt x="177581" y="275259"/>
                  </a:lnTo>
                  <a:lnTo>
                    <a:pt x="198736" y="233577"/>
                  </a:lnTo>
                  <a:lnTo>
                    <a:pt x="222919" y="193118"/>
                  </a:lnTo>
                  <a:lnTo>
                    <a:pt x="250128" y="154047"/>
                  </a:lnTo>
                  <a:lnTo>
                    <a:pt x="280365" y="116527"/>
                  </a:lnTo>
                  <a:lnTo>
                    <a:pt x="313628" y="80721"/>
                  </a:lnTo>
                  <a:lnTo>
                    <a:pt x="232907" y="0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55" name="object 48_1"/>
            <p:cNvSpPr/>
            <p:nvPr/>
          </p:nvSpPr>
          <p:spPr bwMode="auto">
            <a:xfrm>
              <a:off x="9923040" y="3722760"/>
              <a:ext cx="1143360" cy="328320"/>
            </a:xfrm>
            <a:custGeom>
              <a:avLst/>
              <a:gdLst/>
              <a:ahLst/>
              <a:cxnLst/>
              <a:rect l="l" t="t" r="r" b="b"/>
              <a:pathLst>
                <a:path w="1144270" h="329564" extrusionOk="0">
                  <a:moveTo>
                    <a:pt x="57064" y="0"/>
                  </a:moveTo>
                  <a:lnTo>
                    <a:pt x="35590" y="4179"/>
                  </a:lnTo>
                  <a:lnTo>
                    <a:pt x="16716" y="16716"/>
                  </a:lnTo>
                  <a:lnTo>
                    <a:pt x="4179" y="35595"/>
                  </a:lnTo>
                  <a:lnTo>
                    <a:pt x="0" y="57069"/>
                  </a:lnTo>
                  <a:lnTo>
                    <a:pt x="4179" y="78540"/>
                  </a:lnTo>
                  <a:lnTo>
                    <a:pt x="53766" y="131845"/>
                  </a:lnTo>
                  <a:lnTo>
                    <a:pt x="90655" y="162274"/>
                  </a:lnTo>
                  <a:lnTo>
                    <a:pt x="128879" y="190160"/>
                  </a:lnTo>
                  <a:lnTo>
                    <a:pt x="168322" y="215501"/>
                  </a:lnTo>
                  <a:lnTo>
                    <a:pt x="208867" y="238299"/>
                  </a:lnTo>
                  <a:lnTo>
                    <a:pt x="250398" y="258553"/>
                  </a:lnTo>
                  <a:lnTo>
                    <a:pt x="292799" y="276262"/>
                  </a:lnTo>
                  <a:lnTo>
                    <a:pt x="335952" y="291428"/>
                  </a:lnTo>
                  <a:lnTo>
                    <a:pt x="379741" y="304050"/>
                  </a:lnTo>
                  <a:lnTo>
                    <a:pt x="424049" y="314128"/>
                  </a:lnTo>
                  <a:lnTo>
                    <a:pt x="468761" y="321662"/>
                  </a:lnTo>
                  <a:lnTo>
                    <a:pt x="513760" y="326652"/>
                  </a:lnTo>
                  <a:lnTo>
                    <a:pt x="558929" y="329097"/>
                  </a:lnTo>
                  <a:lnTo>
                    <a:pt x="604151" y="328999"/>
                  </a:lnTo>
                  <a:lnTo>
                    <a:pt x="649310" y="326356"/>
                  </a:lnTo>
                  <a:lnTo>
                    <a:pt x="694290" y="321170"/>
                  </a:lnTo>
                  <a:lnTo>
                    <a:pt x="738974" y="313439"/>
                  </a:lnTo>
                  <a:lnTo>
                    <a:pt x="783246" y="303163"/>
                  </a:lnTo>
                  <a:lnTo>
                    <a:pt x="826989" y="290344"/>
                  </a:lnTo>
                  <a:lnTo>
                    <a:pt x="870086" y="274980"/>
                  </a:lnTo>
                  <a:lnTo>
                    <a:pt x="912421" y="257072"/>
                  </a:lnTo>
                  <a:lnTo>
                    <a:pt x="953877" y="236620"/>
                  </a:lnTo>
                  <a:lnTo>
                    <a:pt x="994339" y="213623"/>
                  </a:lnTo>
                  <a:lnTo>
                    <a:pt x="1033689" y="188082"/>
                  </a:lnTo>
                  <a:lnTo>
                    <a:pt x="1071811" y="159997"/>
                  </a:lnTo>
                  <a:lnTo>
                    <a:pt x="1108588" y="129367"/>
                  </a:lnTo>
                  <a:lnTo>
                    <a:pt x="1143904" y="96192"/>
                  </a:lnTo>
                  <a:lnTo>
                    <a:pt x="1063183" y="15471"/>
                  </a:lnTo>
                  <a:lnTo>
                    <a:pt x="1027475" y="48651"/>
                  </a:lnTo>
                  <a:lnTo>
                    <a:pt x="990061" y="78819"/>
                  </a:lnTo>
                  <a:lnTo>
                    <a:pt x="951104" y="105976"/>
                  </a:lnTo>
                  <a:lnTo>
                    <a:pt x="910766" y="130121"/>
                  </a:lnTo>
                  <a:lnTo>
                    <a:pt x="869209" y="151254"/>
                  </a:lnTo>
                  <a:lnTo>
                    <a:pt x="826595" y="169375"/>
                  </a:lnTo>
                  <a:lnTo>
                    <a:pt x="783086" y="184485"/>
                  </a:lnTo>
                  <a:lnTo>
                    <a:pt x="738845" y="196584"/>
                  </a:lnTo>
                  <a:lnTo>
                    <a:pt x="694033" y="205671"/>
                  </a:lnTo>
                  <a:lnTo>
                    <a:pt x="648813" y="211746"/>
                  </a:lnTo>
                  <a:lnTo>
                    <a:pt x="603347" y="214811"/>
                  </a:lnTo>
                  <a:lnTo>
                    <a:pt x="557796" y="214864"/>
                  </a:lnTo>
                  <a:lnTo>
                    <a:pt x="512324" y="211906"/>
                  </a:lnTo>
                  <a:lnTo>
                    <a:pt x="467091" y="205936"/>
                  </a:lnTo>
                  <a:lnTo>
                    <a:pt x="422261" y="196956"/>
                  </a:lnTo>
                  <a:lnTo>
                    <a:pt x="377995" y="184964"/>
                  </a:lnTo>
                  <a:lnTo>
                    <a:pt x="334456" y="169961"/>
                  </a:lnTo>
                  <a:lnTo>
                    <a:pt x="291805" y="151948"/>
                  </a:lnTo>
                  <a:lnTo>
                    <a:pt x="250204" y="130923"/>
                  </a:lnTo>
                  <a:lnTo>
                    <a:pt x="209817" y="106887"/>
                  </a:lnTo>
                  <a:lnTo>
                    <a:pt x="170804" y="79841"/>
                  </a:lnTo>
                  <a:lnTo>
                    <a:pt x="133328" y="49784"/>
                  </a:lnTo>
                  <a:lnTo>
                    <a:pt x="97412" y="16716"/>
                  </a:lnTo>
                  <a:lnTo>
                    <a:pt x="78538" y="4179"/>
                  </a:lnTo>
                  <a:lnTo>
                    <a:pt x="57064" y="0"/>
                  </a:lnTo>
                  <a:close/>
                </a:path>
              </a:pathLst>
            </a:custGeom>
            <a:solidFill>
              <a:srgbClr val="1F1A4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56" name="object 49_1"/>
            <p:cNvPicPr/>
            <p:nvPr/>
          </p:nvPicPr>
          <p:blipFill>
            <a:blip r:embed="rId8"/>
            <a:stretch/>
          </p:blipFill>
          <p:spPr bwMode="auto">
            <a:xfrm>
              <a:off x="9920160" y="2672280"/>
              <a:ext cx="113040" cy="113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7" name="object 50_1"/>
            <p:cNvSpPr/>
            <p:nvPr/>
          </p:nvSpPr>
          <p:spPr bwMode="auto">
            <a:xfrm>
              <a:off x="10275120" y="2683440"/>
              <a:ext cx="689760" cy="914040"/>
            </a:xfrm>
            <a:custGeom>
              <a:avLst/>
              <a:gdLst/>
              <a:ahLst/>
              <a:cxnLst/>
              <a:rect l="l" t="t" r="r" b="b"/>
              <a:pathLst>
                <a:path w="690879" h="915035" extrusionOk="0">
                  <a:moveTo>
                    <a:pt x="460832" y="0"/>
                  </a:moveTo>
                  <a:lnTo>
                    <a:pt x="0" y="0"/>
                  </a:lnTo>
                  <a:lnTo>
                    <a:pt x="0" y="914526"/>
                  </a:lnTo>
                  <a:lnTo>
                    <a:pt x="690600" y="914526"/>
                  </a:lnTo>
                  <a:lnTo>
                    <a:pt x="690600" y="228498"/>
                  </a:lnTo>
                  <a:lnTo>
                    <a:pt x="460832" y="0"/>
                  </a:lnTo>
                  <a:close/>
                </a:path>
              </a:pathLst>
            </a:custGeom>
            <a:solidFill>
              <a:srgbClr val="66B6E4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sp>
          <p:nvSpPr>
            <p:cNvPr id="358" name="object 51_1"/>
            <p:cNvSpPr/>
            <p:nvPr/>
          </p:nvSpPr>
          <p:spPr bwMode="auto">
            <a:xfrm>
              <a:off x="10161000" y="2797920"/>
              <a:ext cx="689040" cy="913320"/>
            </a:xfrm>
            <a:custGeom>
              <a:avLst/>
              <a:gdLst/>
              <a:ahLst/>
              <a:cxnLst/>
              <a:rect l="l" t="t" r="r" b="b"/>
              <a:pathLst>
                <a:path w="690245" h="914400" extrusionOk="0">
                  <a:moveTo>
                    <a:pt x="460476" y="0"/>
                  </a:moveTo>
                  <a:lnTo>
                    <a:pt x="0" y="0"/>
                  </a:lnTo>
                  <a:lnTo>
                    <a:pt x="0" y="914120"/>
                  </a:lnTo>
                  <a:lnTo>
                    <a:pt x="690054" y="914120"/>
                  </a:lnTo>
                  <a:lnTo>
                    <a:pt x="690054" y="228206"/>
                  </a:lnTo>
                  <a:lnTo>
                    <a:pt x="460476" y="0"/>
                  </a:lnTo>
                  <a:close/>
                </a:path>
              </a:pathLst>
            </a:custGeom>
            <a:solidFill>
              <a:srgbClr val="E63A1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59" name="object 52_1"/>
            <p:cNvPicPr/>
            <p:nvPr/>
          </p:nvPicPr>
          <p:blipFill>
            <a:blip r:embed="rId9"/>
            <a:stretch/>
          </p:blipFill>
          <p:spPr bwMode="auto">
            <a:xfrm>
              <a:off x="10621079" y="2683440"/>
              <a:ext cx="343439" cy="342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0" name="object 53_1"/>
            <p:cNvPicPr/>
            <p:nvPr/>
          </p:nvPicPr>
          <p:blipFill>
            <a:blip r:embed="rId10"/>
            <a:stretch/>
          </p:blipFill>
          <p:spPr bwMode="auto">
            <a:xfrm>
              <a:off x="10391760" y="3141000"/>
              <a:ext cx="227160" cy="227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1" name="object 54_1"/>
            <p:cNvSpPr/>
            <p:nvPr/>
          </p:nvSpPr>
          <p:spPr bwMode="auto">
            <a:xfrm>
              <a:off x="10228320" y="3083760"/>
              <a:ext cx="448560" cy="444600"/>
            </a:xfrm>
            <a:custGeom>
              <a:avLst/>
              <a:gdLst/>
              <a:ahLst/>
              <a:cxnLst/>
              <a:rect l="l" t="t" r="r" b="b"/>
              <a:pathLst>
                <a:path w="449579" h="445770" extrusionOk="0">
                  <a:moveTo>
                    <a:pt x="277441" y="0"/>
                  </a:moveTo>
                  <a:lnTo>
                    <a:pt x="231950" y="6134"/>
                  </a:lnTo>
                  <a:lnTo>
                    <a:pt x="191011" y="23440"/>
                  </a:lnTo>
                  <a:lnTo>
                    <a:pt x="156281" y="50276"/>
                  </a:lnTo>
                  <a:lnTo>
                    <a:pt x="129420" y="84995"/>
                  </a:lnTo>
                  <a:lnTo>
                    <a:pt x="112086" y="125956"/>
                  </a:lnTo>
                  <a:lnTo>
                    <a:pt x="105940" y="171513"/>
                  </a:lnTo>
                  <a:lnTo>
                    <a:pt x="108006" y="197965"/>
                  </a:lnTo>
                  <a:lnTo>
                    <a:pt x="113977" y="223150"/>
                  </a:lnTo>
                  <a:lnTo>
                    <a:pt x="123508" y="246760"/>
                  </a:lnTo>
                  <a:lnTo>
                    <a:pt x="136255" y="268490"/>
                  </a:lnTo>
                  <a:lnTo>
                    <a:pt x="8353" y="396392"/>
                  </a:lnTo>
                  <a:lnTo>
                    <a:pt x="2088" y="405831"/>
                  </a:lnTo>
                  <a:lnTo>
                    <a:pt x="0" y="416572"/>
                  </a:lnTo>
                  <a:lnTo>
                    <a:pt x="2088" y="427314"/>
                  </a:lnTo>
                  <a:lnTo>
                    <a:pt x="8353" y="436753"/>
                  </a:lnTo>
                  <a:lnTo>
                    <a:pt x="17764" y="443100"/>
                  </a:lnTo>
                  <a:lnTo>
                    <a:pt x="28444" y="445182"/>
                  </a:lnTo>
                  <a:lnTo>
                    <a:pt x="39125" y="443050"/>
                  </a:lnTo>
                  <a:lnTo>
                    <a:pt x="48536" y="436753"/>
                  </a:lnTo>
                  <a:lnTo>
                    <a:pt x="175891" y="309587"/>
                  </a:lnTo>
                  <a:lnTo>
                    <a:pt x="376814" y="309587"/>
                  </a:lnTo>
                  <a:lnTo>
                    <a:pt x="398678" y="292673"/>
                  </a:lnTo>
                  <a:lnTo>
                    <a:pt x="404096" y="285661"/>
                  </a:lnTo>
                  <a:lnTo>
                    <a:pt x="277441" y="285661"/>
                  </a:lnTo>
                  <a:lnTo>
                    <a:pt x="233100" y="276660"/>
                  </a:lnTo>
                  <a:lnTo>
                    <a:pt x="196807" y="252147"/>
                  </a:lnTo>
                  <a:lnTo>
                    <a:pt x="172293" y="215854"/>
                  </a:lnTo>
                  <a:lnTo>
                    <a:pt x="163293" y="171513"/>
                  </a:lnTo>
                  <a:lnTo>
                    <a:pt x="172293" y="127090"/>
                  </a:lnTo>
                  <a:lnTo>
                    <a:pt x="196807" y="90801"/>
                  </a:lnTo>
                  <a:lnTo>
                    <a:pt x="233100" y="66328"/>
                  </a:lnTo>
                  <a:lnTo>
                    <a:pt x="277441" y="57353"/>
                  </a:lnTo>
                  <a:lnTo>
                    <a:pt x="404148" y="57353"/>
                  </a:lnTo>
                  <a:lnTo>
                    <a:pt x="398678" y="50276"/>
                  </a:lnTo>
                  <a:lnTo>
                    <a:pt x="363958" y="23440"/>
                  </a:lnTo>
                  <a:lnTo>
                    <a:pt x="322998" y="6134"/>
                  </a:lnTo>
                  <a:lnTo>
                    <a:pt x="277441" y="0"/>
                  </a:lnTo>
                  <a:close/>
                  <a:moveTo>
                    <a:pt x="376814" y="309587"/>
                  </a:moveTo>
                  <a:lnTo>
                    <a:pt x="175891" y="309587"/>
                  </a:lnTo>
                  <a:lnTo>
                    <a:pt x="198434" y="323672"/>
                  </a:lnTo>
                  <a:lnTo>
                    <a:pt x="223104" y="334178"/>
                  </a:lnTo>
                  <a:lnTo>
                    <a:pt x="249554" y="340745"/>
                  </a:lnTo>
                  <a:lnTo>
                    <a:pt x="277441" y="343014"/>
                  </a:lnTo>
                  <a:lnTo>
                    <a:pt x="322998" y="336867"/>
                  </a:lnTo>
                  <a:lnTo>
                    <a:pt x="363958" y="319534"/>
                  </a:lnTo>
                  <a:lnTo>
                    <a:pt x="376814" y="309587"/>
                  </a:lnTo>
                  <a:close/>
                  <a:moveTo>
                    <a:pt x="404148" y="57353"/>
                  </a:moveTo>
                  <a:lnTo>
                    <a:pt x="277441" y="57353"/>
                  </a:lnTo>
                  <a:lnTo>
                    <a:pt x="321862" y="66328"/>
                  </a:lnTo>
                  <a:lnTo>
                    <a:pt x="358146" y="90801"/>
                  </a:lnTo>
                  <a:lnTo>
                    <a:pt x="382614" y="127090"/>
                  </a:lnTo>
                  <a:lnTo>
                    <a:pt x="391588" y="171513"/>
                  </a:lnTo>
                  <a:lnTo>
                    <a:pt x="382614" y="215854"/>
                  </a:lnTo>
                  <a:lnTo>
                    <a:pt x="358146" y="252147"/>
                  </a:lnTo>
                  <a:lnTo>
                    <a:pt x="321862" y="276660"/>
                  </a:lnTo>
                  <a:lnTo>
                    <a:pt x="277441" y="285661"/>
                  </a:lnTo>
                  <a:lnTo>
                    <a:pt x="404096" y="285661"/>
                  </a:lnTo>
                  <a:lnTo>
                    <a:pt x="425513" y="257943"/>
                  </a:lnTo>
                  <a:lnTo>
                    <a:pt x="442820" y="217003"/>
                  </a:lnTo>
                  <a:lnTo>
                    <a:pt x="448954" y="171513"/>
                  </a:lnTo>
                  <a:lnTo>
                    <a:pt x="442820" y="125956"/>
                  </a:lnTo>
                  <a:lnTo>
                    <a:pt x="425513" y="84995"/>
                  </a:lnTo>
                  <a:lnTo>
                    <a:pt x="404148" y="57353"/>
                  </a:lnTo>
                  <a:close/>
                </a:path>
              </a:pathLst>
            </a:custGeom>
            <a:solidFill>
              <a:srgbClr val="1F1A41"/>
            </a:solidFill>
            <a:ln w="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/>
            <a:lstStyle/>
            <a:p>
              <a:endParaRPr lang="fr-FR" sz="949"/>
            </a:p>
          </p:txBody>
        </p:sp>
        <p:pic>
          <p:nvPicPr>
            <p:cNvPr id="362" name="object 55_1"/>
            <p:cNvPicPr/>
            <p:nvPr/>
          </p:nvPicPr>
          <p:blipFill>
            <a:blip r:embed="rId11"/>
            <a:stretch/>
          </p:blipFill>
          <p:spPr bwMode="auto">
            <a:xfrm>
              <a:off x="10391760" y="3141000"/>
              <a:ext cx="227160" cy="227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63" name="object 56_1"/>
          <p:cNvSpPr/>
          <p:nvPr/>
        </p:nvSpPr>
        <p:spPr bwMode="auto">
          <a:xfrm>
            <a:off x="6161168" y="2631668"/>
            <a:ext cx="2256227" cy="62449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algn="ctr">
              <a:spcBef>
                <a:spcPts val="70"/>
              </a:spcBef>
              <a:defRPr/>
            </a:pPr>
            <a:r>
              <a:rPr lang="fr-FR" sz="1000" b="1" spc="-5" dirty="0">
                <a:solidFill>
                  <a:srgbClr val="160F42"/>
                </a:solidFill>
                <a:latin typeface="Montserrat"/>
                <a:ea typeface="DejaVu Sans"/>
              </a:rPr>
              <a:t>TRANSPARENCE</a:t>
            </a:r>
            <a:endParaRPr lang="fr-LU" sz="1000" spc="-1" dirty="0">
              <a:latin typeface="Arial"/>
            </a:endParaRPr>
          </a:p>
          <a:p>
            <a:pPr algn="ctr">
              <a:lnSpc>
                <a:spcPct val="100000"/>
              </a:lnSpc>
              <a:defRPr/>
            </a:pP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Sur</a:t>
            </a:r>
            <a:r>
              <a:rPr lang="fr-FR" sz="1000" spc="-1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son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 travail,</a:t>
            </a:r>
            <a:endParaRPr lang="fr-LU" sz="1000" spc="-1" dirty="0">
              <a:latin typeface="Arial"/>
            </a:endParaRPr>
          </a:p>
          <a:p>
            <a:pPr marL="8859" algn="ctr">
              <a:defRPr/>
            </a:pP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et dans 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son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exigence 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vis-à-vis </a:t>
            </a:r>
            <a:r>
              <a:rPr lang="fr-FR" sz="1000" spc="-212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du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responsable</a:t>
            </a:r>
            <a:r>
              <a:rPr lang="fr-FR" sz="1000" spc="-5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 dirty="0">
                <a:solidFill>
                  <a:srgbClr val="160F42"/>
                </a:solidFill>
                <a:latin typeface="Montserrat"/>
                <a:ea typeface="DejaVu Sans"/>
              </a:rPr>
              <a:t>du</a:t>
            </a:r>
            <a:r>
              <a:rPr lang="fr-FR" sz="1000" spc="-8" dirty="0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5" dirty="0">
                <a:solidFill>
                  <a:srgbClr val="160F42"/>
                </a:solidFill>
                <a:latin typeface="Montserrat"/>
                <a:ea typeface="DejaVu Sans"/>
              </a:rPr>
              <a:t>projet</a:t>
            </a:r>
            <a:endParaRPr lang="fr-LU" sz="1000" spc="-1" dirty="0">
              <a:latin typeface="Arial"/>
            </a:endParaRPr>
          </a:p>
        </p:txBody>
      </p:sp>
      <p:sp>
        <p:nvSpPr>
          <p:cNvPr id="364" name="object 57_1"/>
          <p:cNvSpPr/>
          <p:nvPr/>
        </p:nvSpPr>
        <p:spPr bwMode="auto">
          <a:xfrm>
            <a:off x="6578188" y="4896830"/>
            <a:ext cx="1440160" cy="47061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0" tIns="8859" rIns="0" bIns="0">
            <a:spAutoFit/>
          </a:bodyPr>
          <a:lstStyle/>
          <a:p>
            <a:pPr algn="ctr">
              <a:spcBef>
                <a:spcPts val="70"/>
              </a:spcBef>
              <a:defRPr/>
            </a:pPr>
            <a:r>
              <a:rPr lang="fr-FR" sz="1000" b="1" spc="-5">
                <a:solidFill>
                  <a:srgbClr val="160F42"/>
                </a:solidFill>
                <a:latin typeface="Montserrat"/>
                <a:ea typeface="DejaVu Sans"/>
              </a:rPr>
              <a:t>INCLUSION</a:t>
            </a:r>
            <a:endParaRPr lang="fr-LU" sz="1000" spc="-1">
              <a:latin typeface="Arial"/>
            </a:endParaRPr>
          </a:p>
          <a:p>
            <a:pPr marL="8859" algn="ctr">
              <a:defRPr/>
            </a:pPr>
            <a:r>
              <a:rPr lang="fr-FR" sz="1000" spc="-11">
                <a:solidFill>
                  <a:srgbClr val="160F42"/>
                </a:solidFill>
                <a:latin typeface="Montserrat"/>
                <a:ea typeface="DejaVu Sans"/>
              </a:rPr>
              <a:t>Aller</a:t>
            </a:r>
            <a:r>
              <a:rPr lang="fr-FR" sz="1000" spc="-22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">
                <a:solidFill>
                  <a:srgbClr val="160F42"/>
                </a:solidFill>
                <a:latin typeface="Montserrat"/>
                <a:ea typeface="DejaVu Sans"/>
              </a:rPr>
              <a:t>à</a:t>
            </a:r>
            <a:r>
              <a:rPr lang="fr-FR" sz="1000" spc="-18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>
                <a:solidFill>
                  <a:srgbClr val="160F42"/>
                </a:solidFill>
                <a:latin typeface="Montserrat"/>
                <a:ea typeface="DejaVu Sans"/>
              </a:rPr>
              <a:t>la</a:t>
            </a:r>
            <a:r>
              <a:rPr lang="fr-FR" sz="1000" spc="-18">
                <a:solidFill>
                  <a:srgbClr val="160F42"/>
                </a:solidFill>
                <a:latin typeface="Montserrat"/>
                <a:ea typeface="DejaVu Sans"/>
              </a:rPr>
              <a:t> rencontre </a:t>
            </a:r>
            <a:r>
              <a:rPr lang="fr-FR" sz="1000" spc="-212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8">
                <a:solidFill>
                  <a:srgbClr val="160F42"/>
                </a:solidFill>
                <a:latin typeface="Montserrat"/>
                <a:ea typeface="DejaVu Sans"/>
              </a:rPr>
              <a:t>de</a:t>
            </a:r>
            <a:r>
              <a:rPr lang="fr-FR" sz="1000" spc="-18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5">
                <a:solidFill>
                  <a:srgbClr val="160F42"/>
                </a:solidFill>
                <a:latin typeface="Montserrat"/>
                <a:ea typeface="DejaVu Sans"/>
              </a:rPr>
              <a:t>tous </a:t>
            </a:r>
            <a:r>
              <a:rPr lang="fr-FR" sz="1000" spc="-8">
                <a:solidFill>
                  <a:srgbClr val="160F42"/>
                </a:solidFill>
                <a:latin typeface="Montserrat"/>
                <a:ea typeface="DejaVu Sans"/>
              </a:rPr>
              <a:t>les</a:t>
            </a:r>
            <a:r>
              <a:rPr lang="fr-FR" sz="1000" spc="-15">
                <a:solidFill>
                  <a:srgbClr val="160F42"/>
                </a:solidFill>
                <a:latin typeface="Montserrat"/>
                <a:ea typeface="DejaVu Sans"/>
              </a:rPr>
              <a:t> </a:t>
            </a:r>
            <a:r>
              <a:rPr lang="fr-FR" sz="1000" spc="-11">
                <a:solidFill>
                  <a:srgbClr val="160F42"/>
                </a:solidFill>
                <a:latin typeface="Montserrat"/>
                <a:ea typeface="DejaVu Sans"/>
              </a:rPr>
              <a:t>publics</a:t>
            </a:r>
            <a:endParaRPr lang="fr-LU" sz="1000" spc="-1">
              <a:latin typeface="Arial"/>
            </a:endParaRP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5B5381C-75AF-0798-D122-60FEDE80F9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13CA2C1-7F50-AE15-C255-53A73BA423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632" y="3521366"/>
            <a:ext cx="1441311" cy="135342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A455E57-F73F-2EC4-E43F-C43D8331F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3003"/>
          <a:stretch/>
        </p:blipFill>
        <p:spPr>
          <a:xfrm>
            <a:off x="3771660" y="3392454"/>
            <a:ext cx="1628775" cy="143203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F77824D-8BE5-78A0-7375-7D5953CA7E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0313" y="3469416"/>
            <a:ext cx="1485900" cy="14573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CF1B65-9BBC-FE97-1D54-217CC986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347CC3-61E0-9B76-8272-F68C8199F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8" name="object 8_7"/>
          <p:cNvSpPr/>
          <p:nvPr/>
        </p:nvSpPr>
        <p:spPr bwMode="auto">
          <a:xfrm>
            <a:off x="340851" y="393441"/>
            <a:ext cx="6381281" cy="1153491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 dirty="0">
                <a:solidFill>
                  <a:srgbClr val="3FBAEA"/>
                </a:solidFill>
                <a:latin typeface="Arial"/>
                <a:ea typeface="DejaVu Sans"/>
              </a:rPr>
              <a:t>Qui est la garante ?</a:t>
            </a:r>
            <a:endParaRPr lang="fr-LU" sz="4219" spc="-1" dirty="0">
              <a:latin typeface="Arial"/>
            </a:endParaRPr>
          </a:p>
        </p:txBody>
      </p:sp>
      <p:sp>
        <p:nvSpPr>
          <p:cNvPr id="399" name="ZoneTexte 1_1"/>
          <p:cNvSpPr/>
          <p:nvPr/>
        </p:nvSpPr>
        <p:spPr bwMode="auto">
          <a:xfrm>
            <a:off x="539552" y="1503693"/>
            <a:ext cx="5801625" cy="192530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3281" tIns="31641" rIns="63281" bIns="31641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2250" b="1" spc="-1" dirty="0">
                <a:solidFill>
                  <a:srgbClr val="000000"/>
                </a:solidFill>
                <a:latin typeface="Arial"/>
                <a:ea typeface="DejaVu Sans"/>
              </a:rPr>
              <a:t>Isabelle JARRY</a:t>
            </a:r>
            <a:endParaRPr lang="fr-LU" sz="2250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fr-LU" sz="1969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fr-LU" sz="1969" spc="-1" dirty="0">
                <a:latin typeface="Arial"/>
              </a:rPr>
              <a:t>Vous pouvez la contacter pour toute question en rapport avec la concertation en cours</a:t>
            </a:r>
          </a:p>
          <a:p>
            <a:pPr>
              <a:lnSpc>
                <a:spcPct val="100000"/>
              </a:lnSpc>
              <a:defRPr/>
            </a:pPr>
            <a:endParaRPr lang="fr-LU" sz="1969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fr-LU" sz="1969" spc="-1" dirty="0">
                <a:latin typeface="Arial"/>
              </a:rPr>
              <a:t>Contact : </a:t>
            </a:r>
            <a:r>
              <a:rPr lang="fr-LU" sz="1969" spc="-1" dirty="0" err="1">
                <a:latin typeface="Arial"/>
              </a:rPr>
              <a:t>isabelle.jarry@garant-cndp.fr</a:t>
            </a:r>
            <a:endParaRPr lang="fr-LU" sz="1969" spc="-1" dirty="0">
              <a:latin typeface="Arial"/>
            </a:endParaRP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32E46F2-FB1A-AF05-F85F-F68774E8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4" name="object 8_8"/>
          <p:cNvSpPr/>
          <p:nvPr/>
        </p:nvSpPr>
        <p:spPr bwMode="auto">
          <a:xfrm>
            <a:off x="143508" y="463749"/>
            <a:ext cx="6381281" cy="814816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8859" rIns="0" bIns="0">
            <a:noAutofit/>
          </a:bodyPr>
          <a:lstStyle/>
          <a:p>
            <a:pPr marL="8859">
              <a:spcBef>
                <a:spcPts val="70"/>
              </a:spcBef>
              <a:tabLst>
                <a:tab pos="1364801" algn="l"/>
                <a:tab pos="2168951" algn="l"/>
                <a:tab pos="3313795" algn="l"/>
              </a:tabLst>
              <a:defRPr/>
            </a:pPr>
            <a:r>
              <a:rPr lang="fr-FR" sz="4219" spc="-250" dirty="0">
                <a:solidFill>
                  <a:srgbClr val="3FBAEA"/>
                </a:solidFill>
                <a:latin typeface="Arial"/>
                <a:ea typeface="DejaVu Sans"/>
              </a:rPr>
              <a:t>Informez-vous et participez !</a:t>
            </a:r>
            <a:endParaRPr lang="fr-LU" sz="4219" spc="-1" dirty="0">
              <a:latin typeface="Arial"/>
            </a:endParaRPr>
          </a:p>
        </p:txBody>
      </p:sp>
      <p:sp>
        <p:nvSpPr>
          <p:cNvPr id="405" name="Rectangle 4"/>
          <p:cNvSpPr/>
          <p:nvPr/>
        </p:nvSpPr>
        <p:spPr bwMode="auto">
          <a:xfrm>
            <a:off x="2025000" y="1718195"/>
            <a:ext cx="6381281" cy="387744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63281" tIns="31641" rIns="63281" bIns="31641">
            <a:spAutoFit/>
          </a:bodyPr>
          <a:lstStyle/>
          <a:p>
            <a:pPr marL="321457" indent="-32145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sz="1969" spc="-1" dirty="0">
                <a:solidFill>
                  <a:srgbClr val="000000"/>
                </a:solidFill>
                <a:latin typeface="Arial"/>
                <a:ea typeface="DejaVu Sans"/>
              </a:rPr>
              <a:t>Aux ateliers à distance (en </a:t>
            </a:r>
            <a:r>
              <a:rPr lang="fr-FR" sz="1969" spc="-1" dirty="0" err="1">
                <a:solidFill>
                  <a:srgbClr val="000000"/>
                </a:solidFill>
                <a:latin typeface="Arial"/>
                <a:ea typeface="DejaVu Sans"/>
              </a:rPr>
              <a:t>visio</a:t>
            </a:r>
            <a:r>
              <a:rPr lang="fr-FR" sz="1969" spc="-1" dirty="0">
                <a:solidFill>
                  <a:srgbClr val="000000"/>
                </a:solidFill>
                <a:latin typeface="Arial"/>
                <a:ea typeface="DejaVu Sans"/>
              </a:rPr>
              <a:t>) à venir :</a:t>
            </a:r>
          </a:p>
          <a:p>
            <a:pPr marL="321457" indent="-321457">
              <a:buFontTx/>
              <a:buChar char="-"/>
              <a:defRPr/>
            </a:pPr>
            <a:r>
              <a:rPr lang="fr-FR" sz="1969" b="1" spc="-1" dirty="0">
                <a:solidFill>
                  <a:srgbClr val="000000"/>
                </a:solidFill>
                <a:latin typeface="Arial"/>
              </a:rPr>
              <a:t>le mercredi 19 mars</a:t>
            </a:r>
          </a:p>
          <a:p>
            <a:pPr marL="321457" indent="-321457">
              <a:buFontTx/>
              <a:buChar char="-"/>
              <a:defRPr/>
            </a:pPr>
            <a:r>
              <a:rPr lang="fr-FR" sz="1969" b="1" spc="-1" dirty="0">
                <a:solidFill>
                  <a:srgbClr val="000000"/>
                </a:solidFill>
                <a:latin typeface="Arial"/>
              </a:rPr>
              <a:t>le mercredi 26 mars</a:t>
            </a:r>
          </a:p>
          <a:p>
            <a:pPr marL="321457" indent="-321457">
              <a:buFontTx/>
              <a:buChar char="-"/>
              <a:defRPr/>
            </a:pPr>
            <a:r>
              <a:rPr lang="fr-FR" sz="1969" b="1" spc="-1" dirty="0">
                <a:solidFill>
                  <a:srgbClr val="000000"/>
                </a:solidFill>
                <a:latin typeface="Arial"/>
              </a:rPr>
              <a:t>le mardi 1</a:t>
            </a:r>
            <a:r>
              <a:rPr lang="fr-FR" sz="1969" b="1" spc="-1" baseline="30000" dirty="0">
                <a:solidFill>
                  <a:srgbClr val="000000"/>
                </a:solidFill>
                <a:latin typeface="Arial"/>
              </a:rPr>
              <a:t>er</a:t>
            </a:r>
            <a:r>
              <a:rPr lang="fr-FR" sz="1969" b="1" spc="-1" dirty="0">
                <a:solidFill>
                  <a:srgbClr val="000000"/>
                </a:solidFill>
                <a:latin typeface="Arial"/>
              </a:rPr>
              <a:t> avril</a:t>
            </a:r>
            <a:endParaRPr lang="fr-LU" sz="1969" b="1" spc="-1" dirty="0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fr-LU" sz="1969" spc="-1" dirty="0">
              <a:latin typeface="Arial"/>
            </a:endParaRPr>
          </a:p>
          <a:p>
            <a:pPr marL="361639" indent="-361639">
              <a:spcAft>
                <a:spcPts val="211"/>
              </a:spcAft>
              <a:buFont typeface="Arial" panose="020B0604020202020204" pitchFamily="34" charset="0"/>
              <a:buChar char="•"/>
              <a:defRPr/>
            </a:pPr>
            <a:r>
              <a:rPr lang="fr-FR" sz="1969" spc="-1" dirty="0">
                <a:solidFill>
                  <a:srgbClr val="000000"/>
                </a:solidFill>
                <a:latin typeface="Arial"/>
                <a:ea typeface="DejaVu Sans"/>
              </a:rPr>
              <a:t>En ligne sur le site internet :</a:t>
            </a:r>
          </a:p>
          <a:p>
            <a:pPr>
              <a:lnSpc>
                <a:spcPct val="100000"/>
              </a:lnSpc>
              <a:defRPr/>
            </a:pPr>
            <a:r>
              <a:rPr lang="fr-FR" sz="1969" spc="-1" dirty="0">
                <a:solidFill>
                  <a:schemeClr val="accent1"/>
                </a:solidFill>
                <a:latin typeface="Arial"/>
                <a:ea typeface="DejaVu Sans"/>
                <a:hlinkClick r:id="rId3"/>
              </a:rPr>
              <a:t>https://www.sddea.fr/concertation-prealable-du-sage-de-la-bassee-voulzie/</a:t>
            </a:r>
            <a:endParaRPr lang="fr-FR" sz="1969" spc="-1" dirty="0">
              <a:solidFill>
                <a:schemeClr val="accent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endParaRPr lang="fr-FR" sz="1969" spc="-1" dirty="0">
              <a:solidFill>
                <a:schemeClr val="accent1"/>
              </a:solidFill>
              <a:latin typeface="Arial"/>
              <a:ea typeface="DejaVu Sans"/>
            </a:endParaRPr>
          </a:p>
          <a:p>
            <a:pPr marL="321457" indent="-321457">
              <a:buFont typeface="Arial" panose="020B0604020202020204" pitchFamily="34" charset="0"/>
              <a:buChar char="•"/>
              <a:defRPr/>
            </a:pPr>
            <a:r>
              <a:rPr lang="fr-FR" sz="1969" spc="-1" dirty="0">
                <a:solidFill>
                  <a:srgbClr val="000000"/>
                </a:solidFill>
                <a:latin typeface="Arial"/>
                <a:ea typeface="DejaVu Sans"/>
              </a:rPr>
              <a:t>Via le questionnaire papier joint au flyer d’information</a:t>
            </a:r>
            <a:endParaRPr lang="fr-FR" sz="1969" spc="-1" dirty="0">
              <a:solidFill>
                <a:schemeClr val="accent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endParaRPr lang="fr-FR" sz="1969" spc="-1" dirty="0">
              <a:solidFill>
                <a:schemeClr val="accent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defRPr/>
            </a:pPr>
            <a:endParaRPr lang="fr-LU" sz="1969" spc="-1" dirty="0">
              <a:latin typeface="Arial"/>
            </a:endParaRP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583321A-2CC5-3CB4-AD55-2F47F382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5605246"/>
            <a:ext cx="3316400" cy="12699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DD30D8-B779-E89C-623A-9F3D1ABB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B1183C2-45B5-6D82-2099-FF43846CE1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. Tit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. Parties">
  <a:themeElements>
    <a:clrScheme name="1. SAGE">
      <a:dk1>
        <a:srgbClr val="1A1A1A"/>
      </a:dk1>
      <a:lt1>
        <a:sysClr val="window" lastClr="FFFFFF"/>
      </a:lt1>
      <a:dk2>
        <a:srgbClr val="333333"/>
      </a:dk2>
      <a:lt2>
        <a:srgbClr val="E7E6E6"/>
      </a:lt2>
      <a:accent1>
        <a:srgbClr val="17529D"/>
      </a:accent1>
      <a:accent2>
        <a:srgbClr val="6796CF"/>
      </a:accent2>
      <a:accent3>
        <a:srgbClr val="1E3F75"/>
      </a:accent3>
      <a:accent4>
        <a:srgbClr val="3A71B8"/>
      </a:accent4>
      <a:accent5>
        <a:srgbClr val="FFC000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. Masque 1">
  <a:themeElements>
    <a:clrScheme name="1. SAGE">
      <a:dk1>
        <a:srgbClr val="1A1A1A"/>
      </a:dk1>
      <a:lt1>
        <a:sysClr val="window" lastClr="FFFFFF"/>
      </a:lt1>
      <a:dk2>
        <a:srgbClr val="333333"/>
      </a:dk2>
      <a:lt2>
        <a:srgbClr val="E7E6E6"/>
      </a:lt2>
      <a:accent1>
        <a:srgbClr val="17529D"/>
      </a:accent1>
      <a:accent2>
        <a:srgbClr val="6796CF"/>
      </a:accent2>
      <a:accent3>
        <a:srgbClr val="1E3F75"/>
      </a:accent3>
      <a:accent4>
        <a:srgbClr val="3A71B8"/>
      </a:accent4>
      <a:accent5>
        <a:srgbClr val="FFC000"/>
      </a:accent5>
      <a:accent6>
        <a:srgbClr val="92D050"/>
      </a:accent6>
      <a:hlink>
        <a:srgbClr val="0563C1"/>
      </a:hlink>
      <a:folHlink>
        <a:srgbClr val="954F72"/>
      </a:folHlink>
    </a:clrScheme>
    <a:fontScheme name="SAGE">
      <a:majorFont>
        <a:latin typeface="GeosansLight"/>
        <a:ea typeface=""/>
        <a:cs typeface=""/>
      </a:majorFont>
      <a:minorFont>
        <a:latin typeface="Comforta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. Contenu">
  <a:themeElements>
    <a:clrScheme name="1. SAGE">
      <a:dk1>
        <a:srgbClr val="1A1A1A"/>
      </a:dk1>
      <a:lt1>
        <a:sysClr val="window" lastClr="FFFFFF"/>
      </a:lt1>
      <a:dk2>
        <a:srgbClr val="333333"/>
      </a:dk2>
      <a:lt2>
        <a:srgbClr val="E7E6E6"/>
      </a:lt2>
      <a:accent1>
        <a:srgbClr val="17529D"/>
      </a:accent1>
      <a:accent2>
        <a:srgbClr val="6796CF"/>
      </a:accent2>
      <a:accent3>
        <a:srgbClr val="1E3F75"/>
      </a:accent3>
      <a:accent4>
        <a:srgbClr val="3A71B8"/>
      </a:accent4>
      <a:accent5>
        <a:srgbClr val="FFC000"/>
      </a:accent5>
      <a:accent6>
        <a:srgbClr val="92D050"/>
      </a:accent6>
      <a:hlink>
        <a:srgbClr val="0563C1"/>
      </a:hlink>
      <a:folHlink>
        <a:srgbClr val="954F72"/>
      </a:folHlink>
    </a:clrScheme>
    <a:fontScheme name="SAGE">
      <a:majorFont>
        <a:latin typeface="GeosansLight"/>
        <a:ea typeface=""/>
        <a:cs typeface=""/>
      </a:majorFont>
      <a:minorFont>
        <a:latin typeface="Comforta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. Clotû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9603</TotalTime>
  <Words>890</Words>
  <Application>Microsoft Office PowerPoint</Application>
  <PresentationFormat>Affichage à l'écran (4:3)</PresentationFormat>
  <Paragraphs>173</Paragraphs>
  <Slides>30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Comfortaa</vt:lpstr>
      <vt:lpstr>Courier New</vt:lpstr>
      <vt:lpstr>GeosansLight</vt:lpstr>
      <vt:lpstr>Montserrat</vt:lpstr>
      <vt:lpstr>Montserrat Light</vt:lpstr>
      <vt:lpstr>Montserrat-Light</vt:lpstr>
      <vt:lpstr>1. Titres</vt:lpstr>
      <vt:lpstr>2. Parties</vt:lpstr>
      <vt:lpstr>3. Masque 1</vt:lpstr>
      <vt:lpstr>4. Contenu</vt:lpstr>
      <vt:lpstr>5. Clotûre</vt:lpstr>
      <vt:lpstr>Présentation PowerPoint</vt:lpstr>
      <vt:lpstr> Concertation préalable</vt:lpstr>
      <vt:lpstr>Ordre du jour, Temps d’échanges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périmètre du SAGE Bassée-Voulzie</vt:lpstr>
      <vt:lpstr>Discours introductif</vt:lpstr>
      <vt:lpstr>Qu’est-ce qu’un SAGE ?</vt:lpstr>
      <vt:lpstr>Présentation PowerPoint</vt:lpstr>
      <vt:lpstr>Présentation PowerPoint</vt:lpstr>
      <vt:lpstr>Finalité d’un SAGE</vt:lpstr>
      <vt:lpstr>Historique du SAGE</vt:lpstr>
      <vt:lpstr>Historique administratif</vt:lpstr>
      <vt:lpstr>Gestion quantitative et qualitative</vt:lpstr>
      <vt:lpstr>Présentation PowerPoint</vt:lpstr>
      <vt:lpstr>Présentation PowerPoint</vt:lpstr>
      <vt:lpstr>Milieux aquatiques et inondations</vt:lpstr>
      <vt:lpstr>Présentation PowerPoint</vt:lpstr>
      <vt:lpstr>Définition des zones humides </vt:lpstr>
      <vt:lpstr>Exemple: Inventaire de l’Orvin</vt:lpstr>
      <vt:lpstr>Présentation PowerPoint</vt:lpstr>
      <vt:lpstr>Solidarités et gouvernance</vt:lpstr>
      <vt:lpstr>Présentation PowerPoint</vt:lpstr>
      <vt:lpstr>Et après? </vt:lpstr>
      <vt:lpstr>Présentation PowerPoint</vt:lpstr>
      <vt:lpstr>Clôture de la réunion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Presentation</dc:title>
  <dc:creator>bambang setyo</dc:creator>
  <cp:lastModifiedBy>BONNOT Éric</cp:lastModifiedBy>
  <cp:revision>490</cp:revision>
  <dcterms:created xsi:type="dcterms:W3CDTF">2015-06-21T09:01:45Z</dcterms:created>
  <dcterms:modified xsi:type="dcterms:W3CDTF">2025-03-11T14:16:14Z</dcterms:modified>
</cp:coreProperties>
</file>