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545" r:id="rId5"/>
    <p:sldId id="550" r:id="rId6"/>
    <p:sldId id="546" r:id="rId7"/>
    <p:sldId id="548" r:id="rId8"/>
    <p:sldId id="554" r:id="rId9"/>
    <p:sldId id="553" r:id="rId10"/>
    <p:sldId id="555" r:id="rId11"/>
    <p:sldId id="556" r:id="rId12"/>
    <p:sldId id="557" r:id="rId13"/>
    <p:sldId id="559" r:id="rId14"/>
    <p:sldId id="551" r:id="rId15"/>
    <p:sldId id="524" r:id="rId16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sset Aurore" initials="GA" lastIdx="4" clrIdx="0">
    <p:extLst>
      <p:ext uri="{19B8F6BF-5375-455C-9EA6-DF929625EA0E}">
        <p15:presenceInfo xmlns:p15="http://schemas.microsoft.com/office/powerpoint/2012/main" userId="S-1-5-21-2000478354-562591055-1801674531-54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492B"/>
    <a:srgbClr val="8C6D55"/>
    <a:srgbClr val="EEC109"/>
    <a:srgbClr val="84C3DF"/>
    <a:srgbClr val="788DC2"/>
    <a:srgbClr val="4F6095"/>
    <a:srgbClr val="3E5CA7"/>
    <a:srgbClr val="23387B"/>
    <a:srgbClr val="B7A495"/>
    <a:srgbClr val="95B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21" autoAdjust="0"/>
    <p:restoredTop sz="94660"/>
  </p:normalViewPr>
  <p:slideViewPr>
    <p:cSldViewPr snapToGrid="0">
      <p:cViewPr varScale="1">
        <p:scale>
          <a:sx n="61" d="100"/>
          <a:sy n="61" d="100"/>
        </p:scale>
        <p:origin x="92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27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20D4B-84B4-4A92-81E0-DCFAABCDFE6D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31574-EA91-4DFA-9492-085746A7E8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682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7EF57-853F-4B61-9750-2097508291A6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77830-77A7-4E7B-8CB3-33B513035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8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4" r="28531"/>
          <a:stretch/>
        </p:blipFill>
        <p:spPr>
          <a:xfrm>
            <a:off x="4487334" y="0"/>
            <a:ext cx="7704667" cy="4117610"/>
          </a:xfrm>
          <a:prstGeom prst="rect">
            <a:avLst/>
          </a:prstGeom>
        </p:spPr>
      </p:pic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838200" y="3677477"/>
            <a:ext cx="10515600" cy="1325563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296619" y="5142725"/>
            <a:ext cx="7302500" cy="5381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algn="ctr"/>
            <a:r>
              <a:rPr lang="fr-FR" sz="1954" dirty="0">
                <a:solidFill>
                  <a:srgbClr val="3D5A99"/>
                </a:solidFill>
                <a:latin typeface="Tahoma" charset="0"/>
                <a:ea typeface="Tahoma" charset="0"/>
                <a:cs typeface="Tahoma" charset="0"/>
              </a:rPr>
              <a:t>Sous-titre : cliquez</a:t>
            </a:r>
            <a:r>
              <a:rPr lang="fr-FR" sz="1954" baseline="0" dirty="0">
                <a:solidFill>
                  <a:srgbClr val="3D5A99"/>
                </a:solidFill>
                <a:latin typeface="Tahoma" charset="0"/>
                <a:ea typeface="Tahoma" charset="0"/>
                <a:cs typeface="Tahoma" charset="0"/>
              </a:rPr>
              <a:t> et modifiez</a:t>
            </a:r>
            <a:endParaRPr lang="fr-FR" sz="1954" dirty="0">
              <a:solidFill>
                <a:srgbClr val="3D5A99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1DBF586-8E2E-BE82-968A-3E3FFAA7C1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9625" y="5668326"/>
            <a:ext cx="789571" cy="72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8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77" y="133214"/>
            <a:ext cx="11371384" cy="684471"/>
          </a:xfrm>
        </p:spPr>
        <p:txBody>
          <a:bodyPr>
            <a:noAutofit/>
          </a:bodyPr>
          <a:lstStyle>
            <a:lvl1pPr algn="ctr">
              <a:defRPr sz="28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1522369" y="6492876"/>
            <a:ext cx="564123" cy="2947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fld id="{47E95521-42FE-48F2-98C9-FBD97EC50FC5}" type="slidenum">
              <a:rPr lang="fr-FR" sz="900" smtClean="0"/>
              <a:pPr algn="ctr"/>
              <a:t>‹N°›</a:t>
            </a:fld>
            <a:endParaRPr lang="fr-FR" sz="900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5841999" y="924772"/>
            <a:ext cx="508000" cy="0"/>
          </a:xfrm>
          <a:prstGeom prst="line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207" y="1504282"/>
            <a:ext cx="1559301" cy="1182364"/>
          </a:xfrm>
          <a:prstGeom prst="rect">
            <a:avLst/>
          </a:prstGeom>
        </p:spPr>
      </p:pic>
      <p:sp>
        <p:nvSpPr>
          <p:cNvPr id="13" name="Espace réservé pour une image  31"/>
          <p:cNvSpPr>
            <a:spLocks noGrp="1"/>
          </p:cNvSpPr>
          <p:nvPr>
            <p:ph type="pic" sz="quarter" idx="38"/>
          </p:nvPr>
        </p:nvSpPr>
        <p:spPr>
          <a:xfrm>
            <a:off x="8739977" y="1632930"/>
            <a:ext cx="1233424" cy="925068"/>
          </a:xfrm>
          <a:prstGeom prst="ellipse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>
                <a:noFill/>
              </a:defRPr>
            </a:lvl1pPr>
          </a:lstStyle>
          <a:p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516" y="1504282"/>
            <a:ext cx="1559301" cy="1182364"/>
          </a:xfrm>
          <a:prstGeom prst="rect">
            <a:avLst/>
          </a:prstGeom>
        </p:spPr>
      </p:pic>
      <p:sp>
        <p:nvSpPr>
          <p:cNvPr id="16" name="Espace réservé pour une image  31"/>
          <p:cNvSpPr>
            <a:spLocks noGrp="1"/>
          </p:cNvSpPr>
          <p:nvPr>
            <p:ph type="pic" sz="quarter" idx="37"/>
          </p:nvPr>
        </p:nvSpPr>
        <p:spPr>
          <a:xfrm>
            <a:off x="5225287" y="1632930"/>
            <a:ext cx="1233424" cy="925068"/>
          </a:xfrm>
          <a:prstGeom prst="ellipse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>
                <a:noFill/>
              </a:defRPr>
            </a:lvl1pPr>
          </a:lstStyle>
          <a:p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28" y="1504282"/>
            <a:ext cx="1559301" cy="1182364"/>
          </a:xfrm>
          <a:prstGeom prst="rect">
            <a:avLst/>
          </a:prstGeom>
        </p:spPr>
      </p:pic>
      <p:sp>
        <p:nvSpPr>
          <p:cNvPr id="18" name="Espace réservé pour une image  31"/>
          <p:cNvSpPr>
            <a:spLocks noGrp="1"/>
          </p:cNvSpPr>
          <p:nvPr>
            <p:ph type="pic" sz="quarter" idx="28"/>
          </p:nvPr>
        </p:nvSpPr>
        <p:spPr>
          <a:xfrm>
            <a:off x="1700799" y="1632930"/>
            <a:ext cx="1233424" cy="925068"/>
          </a:xfrm>
          <a:prstGeom prst="ellipse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>
                <a:noFill/>
              </a:defRPr>
            </a:lvl1pPr>
          </a:lstStyle>
          <a:p>
            <a:endParaRPr lang="fr-FR" dirty="0"/>
          </a:p>
        </p:txBody>
      </p:sp>
      <p:sp>
        <p:nvSpPr>
          <p:cNvPr id="19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558562" y="2815978"/>
            <a:ext cx="3409244" cy="261937"/>
          </a:xfrm>
        </p:spPr>
        <p:txBody>
          <a:bodyPr anchor="t">
            <a:noAutofit/>
          </a:bodyPr>
          <a:lstStyle>
            <a:lvl1pPr algn="ctr">
              <a:defRPr sz="1600" b="1">
                <a:solidFill>
                  <a:schemeClr val="accent1"/>
                </a:solidFill>
              </a:defRPr>
            </a:lvl1pPr>
            <a:lvl2pPr algn="ctr">
              <a:defRPr sz="1400"/>
            </a:lvl2pPr>
            <a:lvl4pPr algn="ctr">
              <a:lnSpc>
                <a:spcPct val="250000"/>
              </a:lnSpc>
              <a:buFontTx/>
              <a:buNone/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0" name="Espace réservé du texte 14"/>
          <p:cNvSpPr>
            <a:spLocks noGrp="1"/>
          </p:cNvSpPr>
          <p:nvPr>
            <p:ph type="body" sz="quarter" idx="17" hasCustomPrompt="1"/>
          </p:nvPr>
        </p:nvSpPr>
        <p:spPr>
          <a:xfrm>
            <a:off x="4127506" y="2809942"/>
            <a:ext cx="3409244" cy="261937"/>
          </a:xfrm>
        </p:spPr>
        <p:txBody>
          <a:bodyPr anchor="t">
            <a:noAutofit/>
          </a:bodyPr>
          <a:lstStyle>
            <a:lvl1pPr algn="ctr">
              <a:defRPr sz="1600" b="1">
                <a:solidFill>
                  <a:schemeClr val="accent1"/>
                </a:solidFill>
              </a:defRPr>
            </a:lvl1pPr>
            <a:lvl2pPr algn="ctr">
              <a:defRPr sz="1400"/>
            </a:lvl2pPr>
            <a:lvl4pPr algn="ctr">
              <a:lnSpc>
                <a:spcPct val="250000"/>
              </a:lnSpc>
              <a:buFontTx/>
              <a:buNone/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1" name="Espace réservé du texte 14"/>
          <p:cNvSpPr>
            <a:spLocks noGrp="1"/>
          </p:cNvSpPr>
          <p:nvPr>
            <p:ph type="body" sz="quarter" idx="25" hasCustomPrompt="1"/>
          </p:nvPr>
        </p:nvSpPr>
        <p:spPr>
          <a:xfrm>
            <a:off x="2381819" y="2003951"/>
            <a:ext cx="1689439" cy="611850"/>
          </a:xfrm>
        </p:spPr>
        <p:txBody>
          <a:bodyPr anchor="t">
            <a:noAutofit/>
          </a:bodyPr>
          <a:lstStyle>
            <a:lvl1pPr algn="ctr">
              <a:defRPr sz="4000" b="0">
                <a:solidFill>
                  <a:srgbClr val="84C3DF"/>
                </a:solidFill>
              </a:defRPr>
            </a:lvl1pPr>
            <a:lvl2pPr algn="ctr">
              <a:defRPr sz="1400"/>
            </a:lvl2pPr>
            <a:lvl4pPr algn="ctr">
              <a:lnSpc>
                <a:spcPct val="250000"/>
              </a:lnSpc>
              <a:buFontTx/>
              <a:buNone/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fr-FR" dirty="0"/>
              <a:t>000</a:t>
            </a:r>
          </a:p>
        </p:txBody>
      </p:sp>
      <p:sp>
        <p:nvSpPr>
          <p:cNvPr id="22" name="Espace réservé du texte 14"/>
          <p:cNvSpPr>
            <a:spLocks noGrp="1"/>
          </p:cNvSpPr>
          <p:nvPr>
            <p:ph type="body" sz="quarter" idx="30" hasCustomPrompt="1"/>
          </p:nvPr>
        </p:nvSpPr>
        <p:spPr>
          <a:xfrm>
            <a:off x="5874566" y="2003951"/>
            <a:ext cx="1689439" cy="611850"/>
          </a:xfrm>
        </p:spPr>
        <p:txBody>
          <a:bodyPr anchor="t">
            <a:noAutofit/>
          </a:bodyPr>
          <a:lstStyle>
            <a:lvl1pPr algn="ctr">
              <a:defRPr sz="4000" b="0">
                <a:solidFill>
                  <a:srgbClr val="84C3DF"/>
                </a:solidFill>
              </a:defRPr>
            </a:lvl1pPr>
            <a:lvl2pPr algn="ctr">
              <a:defRPr sz="1400"/>
            </a:lvl2pPr>
            <a:lvl4pPr algn="ctr">
              <a:lnSpc>
                <a:spcPct val="250000"/>
              </a:lnSpc>
              <a:buFontTx/>
              <a:buNone/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fr-FR" dirty="0"/>
              <a:t>000</a:t>
            </a:r>
          </a:p>
        </p:txBody>
      </p:sp>
      <p:sp>
        <p:nvSpPr>
          <p:cNvPr id="23" name="Espace réservé du texte 14"/>
          <p:cNvSpPr>
            <a:spLocks noGrp="1"/>
          </p:cNvSpPr>
          <p:nvPr>
            <p:ph type="body" sz="quarter" idx="32" hasCustomPrompt="1"/>
          </p:nvPr>
        </p:nvSpPr>
        <p:spPr>
          <a:xfrm>
            <a:off x="9422053" y="2003951"/>
            <a:ext cx="1689439" cy="611850"/>
          </a:xfrm>
        </p:spPr>
        <p:txBody>
          <a:bodyPr anchor="t">
            <a:noAutofit/>
          </a:bodyPr>
          <a:lstStyle>
            <a:lvl1pPr algn="ctr">
              <a:defRPr sz="4000" b="0">
                <a:solidFill>
                  <a:srgbClr val="84C3DF"/>
                </a:solidFill>
              </a:defRPr>
            </a:lvl1pPr>
            <a:lvl2pPr algn="ctr">
              <a:defRPr sz="1400"/>
            </a:lvl2pPr>
            <a:lvl4pPr algn="ctr">
              <a:lnSpc>
                <a:spcPct val="250000"/>
              </a:lnSpc>
              <a:buFontTx/>
              <a:buNone/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fr-FR" dirty="0"/>
              <a:t>000</a:t>
            </a:r>
          </a:p>
        </p:txBody>
      </p:sp>
      <p:sp>
        <p:nvSpPr>
          <p:cNvPr id="24" name="Espace réservé du texte 14"/>
          <p:cNvSpPr>
            <a:spLocks noGrp="1"/>
          </p:cNvSpPr>
          <p:nvPr>
            <p:ph type="body" sz="quarter" idx="35" hasCustomPrompt="1"/>
          </p:nvPr>
        </p:nvSpPr>
        <p:spPr>
          <a:xfrm>
            <a:off x="7778365" y="2809942"/>
            <a:ext cx="3409244" cy="261937"/>
          </a:xfrm>
        </p:spPr>
        <p:txBody>
          <a:bodyPr anchor="t"/>
          <a:lstStyle>
            <a:lvl1pPr algn="ctr">
              <a:defRPr sz="1600" b="1">
                <a:solidFill>
                  <a:schemeClr val="accent1"/>
                </a:solidFill>
              </a:defRPr>
            </a:lvl1pPr>
            <a:lvl2pPr algn="ctr">
              <a:defRPr sz="1400"/>
            </a:lvl2pPr>
            <a:lvl4pPr algn="ctr">
              <a:lnSpc>
                <a:spcPct val="250000"/>
              </a:lnSpc>
              <a:buFontTx/>
              <a:buNone/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39"/>
          </p:nvPr>
        </p:nvSpPr>
        <p:spPr>
          <a:xfrm>
            <a:off x="557855" y="3100618"/>
            <a:ext cx="3409951" cy="238125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40"/>
          </p:nvPr>
        </p:nvSpPr>
        <p:spPr>
          <a:xfrm>
            <a:off x="4127506" y="3071723"/>
            <a:ext cx="3409951" cy="238125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41"/>
          </p:nvPr>
        </p:nvSpPr>
        <p:spPr>
          <a:xfrm>
            <a:off x="7778365" y="3071723"/>
            <a:ext cx="3409951" cy="238125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DCC77B7-1345-1D48-D114-6238780770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155" y="6245560"/>
            <a:ext cx="710093" cy="7100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3AEE67-BA6A-D6D3-A7C8-A4F00E0B66A8}"/>
              </a:ext>
            </a:extLst>
          </p:cNvPr>
          <p:cNvSpPr/>
          <p:nvPr userDrawn="1"/>
        </p:nvSpPr>
        <p:spPr>
          <a:xfrm>
            <a:off x="-1038179" y="4862147"/>
            <a:ext cx="2913140" cy="2913140"/>
          </a:xfrm>
          <a:prstGeom prst="rect">
            <a:avLst/>
          </a:prstGeom>
          <a:blipFill dpi="0" rotWithShape="1">
            <a:blip r:embed="rId4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7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77" y="133214"/>
            <a:ext cx="11371384" cy="684471"/>
          </a:xfrm>
        </p:spPr>
        <p:txBody>
          <a:bodyPr>
            <a:noAutofit/>
          </a:bodyPr>
          <a:lstStyle>
            <a:lvl1pPr algn="ctr">
              <a:defRPr sz="28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1522369" y="6492876"/>
            <a:ext cx="564123" cy="2947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fld id="{47E95521-42FE-48F2-98C9-FBD97EC50FC5}" type="slidenum">
              <a:rPr lang="fr-FR" sz="900" smtClean="0"/>
              <a:pPr algn="ctr"/>
              <a:t>‹N°›</a:t>
            </a:fld>
            <a:endParaRPr lang="fr-FR" sz="900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5841999" y="924772"/>
            <a:ext cx="508000" cy="0"/>
          </a:xfrm>
          <a:prstGeom prst="line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pour une image  31"/>
          <p:cNvSpPr>
            <a:spLocks noGrp="1"/>
          </p:cNvSpPr>
          <p:nvPr>
            <p:ph type="pic" sz="quarter" idx="38"/>
          </p:nvPr>
        </p:nvSpPr>
        <p:spPr>
          <a:xfrm>
            <a:off x="8927547" y="1466698"/>
            <a:ext cx="1233424" cy="925068"/>
          </a:xfrm>
          <a:prstGeom prst="ellipse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>
                <a:noFill/>
              </a:defRPr>
            </a:lvl1pPr>
          </a:lstStyle>
          <a:p>
            <a:endParaRPr lang="fr-FR" dirty="0"/>
          </a:p>
        </p:txBody>
      </p:sp>
      <p:sp>
        <p:nvSpPr>
          <p:cNvPr id="29" name="Espace réservé pour une image  31"/>
          <p:cNvSpPr>
            <a:spLocks noGrp="1"/>
          </p:cNvSpPr>
          <p:nvPr>
            <p:ph type="pic" sz="quarter" idx="37"/>
          </p:nvPr>
        </p:nvSpPr>
        <p:spPr>
          <a:xfrm>
            <a:off x="5459747" y="1466698"/>
            <a:ext cx="1233424" cy="925068"/>
          </a:xfrm>
          <a:prstGeom prst="ellipse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>
                <a:noFill/>
              </a:defRPr>
            </a:lvl1pPr>
          </a:lstStyle>
          <a:p>
            <a:endParaRPr lang="fr-FR" dirty="0"/>
          </a:p>
        </p:txBody>
      </p:sp>
      <p:sp>
        <p:nvSpPr>
          <p:cNvPr id="30" name="Espace réservé pour une image  31"/>
          <p:cNvSpPr>
            <a:spLocks noGrp="1"/>
          </p:cNvSpPr>
          <p:nvPr>
            <p:ph type="pic" sz="quarter" idx="28"/>
          </p:nvPr>
        </p:nvSpPr>
        <p:spPr>
          <a:xfrm>
            <a:off x="1888368" y="1466698"/>
            <a:ext cx="1233424" cy="925068"/>
          </a:xfrm>
          <a:prstGeom prst="ellipse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>
                <a:noFill/>
              </a:defRPr>
            </a:lvl1pPr>
          </a:lstStyle>
          <a:p>
            <a:endParaRPr lang="fr-FR" dirty="0"/>
          </a:p>
        </p:txBody>
      </p:sp>
      <p:sp>
        <p:nvSpPr>
          <p:cNvPr id="31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746131" y="2649746"/>
            <a:ext cx="3409244" cy="261937"/>
          </a:xfrm>
        </p:spPr>
        <p:txBody>
          <a:bodyPr anchor="t">
            <a:noAutofit/>
          </a:bodyPr>
          <a:lstStyle>
            <a:lvl1pPr algn="ctr">
              <a:defRPr sz="1600" b="1">
                <a:solidFill>
                  <a:schemeClr val="accent1"/>
                </a:solidFill>
              </a:defRPr>
            </a:lvl1pPr>
            <a:lvl2pPr algn="ctr">
              <a:defRPr sz="1400"/>
            </a:lvl2pPr>
            <a:lvl4pPr algn="ctr">
              <a:lnSpc>
                <a:spcPct val="250000"/>
              </a:lnSpc>
              <a:buFontTx/>
              <a:buNone/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2" name="Espace réservé du texte 14"/>
          <p:cNvSpPr>
            <a:spLocks noGrp="1"/>
          </p:cNvSpPr>
          <p:nvPr>
            <p:ph type="body" sz="quarter" idx="17" hasCustomPrompt="1"/>
          </p:nvPr>
        </p:nvSpPr>
        <p:spPr>
          <a:xfrm>
            <a:off x="4361966" y="2643710"/>
            <a:ext cx="3409244" cy="261937"/>
          </a:xfrm>
        </p:spPr>
        <p:txBody>
          <a:bodyPr anchor="t">
            <a:noAutofit/>
          </a:bodyPr>
          <a:lstStyle>
            <a:lvl1pPr algn="ctr">
              <a:defRPr sz="1600" b="1">
                <a:solidFill>
                  <a:schemeClr val="accent1"/>
                </a:solidFill>
              </a:defRPr>
            </a:lvl1pPr>
            <a:lvl2pPr algn="ctr">
              <a:defRPr sz="1400"/>
            </a:lvl2pPr>
            <a:lvl4pPr algn="ctr">
              <a:lnSpc>
                <a:spcPct val="250000"/>
              </a:lnSpc>
              <a:buFontTx/>
              <a:buNone/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3" name="Espace réservé du texte 14"/>
          <p:cNvSpPr>
            <a:spLocks noGrp="1"/>
          </p:cNvSpPr>
          <p:nvPr>
            <p:ph type="body" sz="quarter" idx="35" hasCustomPrompt="1"/>
          </p:nvPr>
        </p:nvSpPr>
        <p:spPr>
          <a:xfrm>
            <a:off x="7975451" y="2643710"/>
            <a:ext cx="3409244" cy="261937"/>
          </a:xfrm>
        </p:spPr>
        <p:txBody>
          <a:bodyPr anchor="t">
            <a:noAutofit/>
          </a:bodyPr>
          <a:lstStyle>
            <a:lvl1pPr algn="ctr">
              <a:defRPr sz="1600" b="1">
                <a:solidFill>
                  <a:schemeClr val="accent1"/>
                </a:solidFill>
              </a:defRPr>
            </a:lvl1pPr>
            <a:lvl2pPr algn="ctr">
              <a:defRPr sz="1400"/>
            </a:lvl2pPr>
            <a:lvl4pPr algn="ctr">
              <a:lnSpc>
                <a:spcPct val="250000"/>
              </a:lnSpc>
              <a:buFontTx/>
              <a:buNone/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4" name="Espace réservé du texte 4"/>
          <p:cNvSpPr>
            <a:spLocks noGrp="1"/>
          </p:cNvSpPr>
          <p:nvPr>
            <p:ph type="body" sz="quarter" idx="39"/>
          </p:nvPr>
        </p:nvSpPr>
        <p:spPr>
          <a:xfrm>
            <a:off x="746370" y="2905491"/>
            <a:ext cx="3409951" cy="238125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5" name="Espace réservé du texte 4"/>
          <p:cNvSpPr>
            <a:spLocks noGrp="1"/>
          </p:cNvSpPr>
          <p:nvPr>
            <p:ph type="body" sz="quarter" idx="40"/>
          </p:nvPr>
        </p:nvSpPr>
        <p:spPr>
          <a:xfrm>
            <a:off x="4371483" y="2905491"/>
            <a:ext cx="3409951" cy="238125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6" name="Espace réservé du texte 4"/>
          <p:cNvSpPr>
            <a:spLocks noGrp="1"/>
          </p:cNvSpPr>
          <p:nvPr>
            <p:ph type="body" sz="quarter" idx="41"/>
          </p:nvPr>
        </p:nvSpPr>
        <p:spPr>
          <a:xfrm>
            <a:off x="7975451" y="2905491"/>
            <a:ext cx="3409951" cy="238125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7" name="Ellipse 36"/>
          <p:cNvSpPr/>
          <p:nvPr userDrawn="1"/>
        </p:nvSpPr>
        <p:spPr>
          <a:xfrm>
            <a:off x="5268973" y="1323619"/>
            <a:ext cx="1614969" cy="1211227"/>
          </a:xfrm>
          <a:prstGeom prst="ellipse">
            <a:avLst/>
          </a:prstGeom>
          <a:noFill/>
          <a:ln w="222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8" name="Ellipse 37"/>
          <p:cNvSpPr/>
          <p:nvPr userDrawn="1"/>
        </p:nvSpPr>
        <p:spPr>
          <a:xfrm>
            <a:off x="1707390" y="1323618"/>
            <a:ext cx="1614969" cy="1211227"/>
          </a:xfrm>
          <a:prstGeom prst="ellipse">
            <a:avLst/>
          </a:prstGeom>
          <a:noFill/>
          <a:ln w="222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9" name="Ellipse 38"/>
          <p:cNvSpPr/>
          <p:nvPr userDrawn="1"/>
        </p:nvSpPr>
        <p:spPr>
          <a:xfrm>
            <a:off x="8736774" y="1323619"/>
            <a:ext cx="1614969" cy="1211227"/>
          </a:xfrm>
          <a:prstGeom prst="ellipse">
            <a:avLst/>
          </a:prstGeom>
          <a:noFill/>
          <a:ln w="222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E7DD5D2-9BDB-923B-AEE4-D74DD3A334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155" y="6245560"/>
            <a:ext cx="710093" cy="7100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1A1AB2-6F60-904A-BAF5-694643A84F8A}"/>
              </a:ext>
            </a:extLst>
          </p:cNvPr>
          <p:cNvSpPr/>
          <p:nvPr userDrawn="1"/>
        </p:nvSpPr>
        <p:spPr>
          <a:xfrm>
            <a:off x="-1038179" y="4862147"/>
            <a:ext cx="2913140" cy="2913140"/>
          </a:xfrm>
          <a:prstGeom prst="rect">
            <a:avLst/>
          </a:prstGeom>
          <a:blipFill dpi="0" rotWithShape="1">
            <a:blip r:embed="rId3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889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ainiss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477" y="133214"/>
            <a:ext cx="11371384" cy="684471"/>
          </a:xfrm>
        </p:spPr>
        <p:txBody>
          <a:bodyPr>
            <a:noAutofit/>
          </a:bodyPr>
          <a:lstStyle>
            <a:lvl1pPr algn="ctr">
              <a:defRPr sz="2800">
                <a:solidFill>
                  <a:srgbClr val="6F49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Assainissement</a:t>
            </a:r>
            <a:endParaRPr lang="en-US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45477" y="1461331"/>
            <a:ext cx="11371384" cy="5031544"/>
          </a:xfrm>
        </p:spPr>
        <p:txBody>
          <a:bodyPr>
            <a:noAutofit/>
          </a:bodyPr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1522369" y="6492876"/>
            <a:ext cx="564123" cy="2947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fld id="{47E95521-42FE-48F2-98C9-FBD97EC50FC5}" type="slidenum">
              <a:rPr lang="fr-FR" sz="900" smtClean="0"/>
              <a:pPr algn="ctr"/>
              <a:t>‹N°›</a:t>
            </a:fld>
            <a:endParaRPr lang="fr-FR" sz="900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5841999" y="924772"/>
            <a:ext cx="508000" cy="0"/>
          </a:xfrm>
          <a:prstGeom prst="line">
            <a:avLst/>
          </a:prstGeom>
          <a:ln w="34925">
            <a:solidFill>
              <a:srgbClr val="8C6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6D8FDE17-A2D2-88C4-122F-8E883F06BD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155" y="6245560"/>
            <a:ext cx="710093" cy="71009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4B80670-E891-D16A-3339-C908C3FFD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040" y="5635796"/>
            <a:ext cx="1908115" cy="163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97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ainiss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4"/>
          <p:cNvSpPr>
            <a:spLocks noGrp="1"/>
          </p:cNvSpPr>
          <p:nvPr>
            <p:ph type="pic" sz="quarter" idx="15"/>
          </p:nvPr>
        </p:nvSpPr>
        <p:spPr>
          <a:xfrm>
            <a:off x="6213229" y="0"/>
            <a:ext cx="5978771" cy="6858000"/>
          </a:xfrm>
        </p:spPr>
        <p:txBody>
          <a:bodyPr>
            <a:noAutofit/>
          </a:bodyPr>
          <a:lstStyle/>
          <a:p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478" y="133215"/>
            <a:ext cx="5396521" cy="966369"/>
          </a:xfrm>
        </p:spPr>
        <p:txBody>
          <a:bodyPr>
            <a:noAutofit/>
          </a:bodyPr>
          <a:lstStyle>
            <a:lvl1pPr algn="ctr">
              <a:defRPr sz="2800">
                <a:solidFill>
                  <a:srgbClr val="8C6D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Assainissement</a:t>
            </a:r>
            <a:endParaRPr lang="en-US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45478" y="1461331"/>
            <a:ext cx="5396521" cy="5031544"/>
          </a:xfrm>
        </p:spPr>
        <p:txBody>
          <a:bodyPr>
            <a:noAutofit/>
          </a:bodyPr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1522369" y="6492876"/>
            <a:ext cx="564123" cy="2947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fld id="{47E95521-42FE-48F2-98C9-FBD97EC50FC5}" type="slidenum">
              <a:rPr lang="fr-FR" sz="900" smtClean="0"/>
              <a:pPr algn="ctr"/>
              <a:t>‹N°›</a:t>
            </a:fld>
            <a:endParaRPr lang="fr-FR" sz="900" dirty="0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2946399" y="1099583"/>
            <a:ext cx="508000" cy="0"/>
          </a:xfrm>
          <a:prstGeom prst="line">
            <a:avLst/>
          </a:prstGeom>
          <a:ln w="34925">
            <a:solidFill>
              <a:srgbClr val="8C6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1F14A540-5C57-4606-1F2A-C01133ADA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155" y="6245560"/>
            <a:ext cx="710093" cy="71009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BCA95D4-E817-7561-81D6-C599E9D706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040" y="5635796"/>
            <a:ext cx="1908115" cy="163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07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ainissement : 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477" y="133214"/>
            <a:ext cx="11371384" cy="684471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8C6D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Assainissement</a:t>
            </a:r>
            <a:endParaRPr lang="en-US" dirty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1522369" y="6492876"/>
            <a:ext cx="564123" cy="2947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fld id="{47E95521-42FE-48F2-98C9-FBD97EC50FC5}" type="slidenum">
              <a:rPr lang="fr-FR" sz="900" smtClean="0"/>
              <a:pPr algn="ctr"/>
              <a:t>‹N°›</a:t>
            </a:fld>
            <a:endParaRPr lang="fr-FR" sz="900" dirty="0"/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590061" y="817685"/>
            <a:ext cx="508000" cy="0"/>
          </a:xfrm>
          <a:prstGeom prst="line">
            <a:avLst/>
          </a:prstGeom>
          <a:ln w="34925">
            <a:solidFill>
              <a:srgbClr val="6F49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6732ECB8-D058-4920-C2B5-B5B4B0C97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155" y="6245560"/>
            <a:ext cx="710093" cy="71009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899FE96-B542-5464-35FF-C8C5B58A5F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040" y="5635796"/>
            <a:ext cx="1908115" cy="163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67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émoustic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477" y="133214"/>
            <a:ext cx="11371384" cy="684471"/>
          </a:xfrm>
        </p:spPr>
        <p:txBody>
          <a:bodyPr>
            <a:noAutofit/>
          </a:bodyPr>
          <a:lstStyle>
            <a:lvl1pPr algn="ctr">
              <a:defRPr sz="28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err="1"/>
              <a:t>GeMAPI</a:t>
            </a:r>
            <a:endParaRPr lang="en-US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45477" y="1461331"/>
            <a:ext cx="11371384" cy="5031544"/>
          </a:xfrm>
        </p:spPr>
        <p:txBody>
          <a:bodyPr>
            <a:noAutofit/>
          </a:bodyPr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1522369" y="6492876"/>
            <a:ext cx="564123" cy="2947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fld id="{47E95521-42FE-48F2-98C9-FBD97EC50FC5}" type="slidenum">
              <a:rPr lang="fr-FR" sz="900" smtClean="0"/>
              <a:pPr algn="ctr"/>
              <a:t>‹N°›</a:t>
            </a:fld>
            <a:endParaRPr lang="fr-FR" sz="900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5841999" y="924772"/>
            <a:ext cx="5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E130E97B-C79F-364A-E088-1817933027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155" y="6245560"/>
            <a:ext cx="710093" cy="71009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F65E218-A7A7-02A6-75E9-E865A848C0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5" y="5608926"/>
            <a:ext cx="1968283" cy="1685173"/>
          </a:xfrm>
          <a:prstGeom prst="rect">
            <a:avLst/>
          </a:prstGeom>
          <a:blipFill dpi="0" rotWithShape="1">
            <a:blip r:embed="rId3">
              <a:alphaModFix amt="34000"/>
              <a:lum bright="70000" contrast="-7000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374598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MAPI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4"/>
          <p:cNvSpPr>
            <a:spLocks noGrp="1"/>
          </p:cNvSpPr>
          <p:nvPr>
            <p:ph type="pic" sz="quarter" idx="15"/>
          </p:nvPr>
        </p:nvSpPr>
        <p:spPr>
          <a:xfrm>
            <a:off x="6213229" y="0"/>
            <a:ext cx="5978771" cy="6858000"/>
          </a:xfrm>
        </p:spPr>
        <p:txBody>
          <a:bodyPr>
            <a:noAutofit/>
          </a:bodyPr>
          <a:lstStyle/>
          <a:p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478" y="133215"/>
            <a:ext cx="5396521" cy="966369"/>
          </a:xfrm>
        </p:spPr>
        <p:txBody>
          <a:bodyPr>
            <a:noAutofit/>
          </a:bodyPr>
          <a:lstStyle>
            <a:lvl1pPr algn="ctr">
              <a:defRPr sz="28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err="1"/>
              <a:t>GeMAPI</a:t>
            </a:r>
            <a:endParaRPr lang="en-US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45478" y="1461331"/>
            <a:ext cx="5396521" cy="5031544"/>
          </a:xfrm>
        </p:spPr>
        <p:txBody>
          <a:bodyPr>
            <a:noAutofit/>
          </a:bodyPr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1522369" y="6492876"/>
            <a:ext cx="564123" cy="2947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fld id="{47E95521-42FE-48F2-98C9-FBD97EC50FC5}" type="slidenum">
              <a:rPr lang="fr-FR" sz="900" smtClean="0"/>
              <a:pPr algn="ctr"/>
              <a:t>‹N°›</a:t>
            </a:fld>
            <a:endParaRPr lang="fr-FR" sz="900" dirty="0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2946399" y="1099583"/>
            <a:ext cx="5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81D4C0BB-2055-C5A4-245D-5FAAE0D06B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155" y="6245560"/>
            <a:ext cx="710093" cy="71009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4F2DC55-8929-43BC-4E92-8307074C05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5" y="5608926"/>
            <a:ext cx="1968283" cy="1685173"/>
          </a:xfrm>
          <a:prstGeom prst="rect">
            <a:avLst/>
          </a:prstGeom>
          <a:blipFill dpi="0" rotWithShape="1">
            <a:blip r:embed="rId3">
              <a:alphaModFix amt="34000"/>
              <a:lum bright="70000" contrast="-7000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594138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MAPI : 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477" y="133214"/>
            <a:ext cx="11371384" cy="68447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err="1"/>
              <a:t>GeMAPI</a:t>
            </a:r>
            <a:endParaRPr lang="en-US" dirty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1522369" y="6492876"/>
            <a:ext cx="564123" cy="2947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fld id="{47E95521-42FE-48F2-98C9-FBD97EC50FC5}" type="slidenum">
              <a:rPr lang="fr-FR" sz="900" smtClean="0"/>
              <a:pPr algn="ctr"/>
              <a:t>‹N°›</a:t>
            </a:fld>
            <a:endParaRPr lang="fr-FR" sz="900" dirty="0"/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590061" y="817685"/>
            <a:ext cx="5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1C7EB709-F468-FAA0-B094-2B1449F79C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155" y="6245560"/>
            <a:ext cx="710093" cy="71009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120E8B4-301F-D205-49DF-15C4530F6C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5" y="5608926"/>
            <a:ext cx="1968283" cy="1685173"/>
          </a:xfrm>
          <a:prstGeom prst="rect">
            <a:avLst/>
          </a:prstGeom>
          <a:blipFill dpi="0" rotWithShape="1">
            <a:blip r:embed="rId3">
              <a:alphaModFix amt="34000"/>
              <a:lum bright="70000" contrast="-7000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4141060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moustic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477" y="133214"/>
            <a:ext cx="11371384" cy="684471"/>
          </a:xfrm>
        </p:spPr>
        <p:txBody>
          <a:bodyPr>
            <a:noAutofit/>
          </a:bodyPr>
          <a:lstStyle>
            <a:lvl1pPr algn="ctr">
              <a:defRPr sz="280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Démoustication</a:t>
            </a:r>
            <a:endParaRPr lang="en-US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45477" y="1461331"/>
            <a:ext cx="11371384" cy="5031544"/>
          </a:xfrm>
        </p:spPr>
        <p:txBody>
          <a:bodyPr>
            <a:noAutofit/>
          </a:bodyPr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1522369" y="6492876"/>
            <a:ext cx="564123" cy="2947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fld id="{47E95521-42FE-48F2-98C9-FBD97EC50FC5}" type="slidenum">
              <a:rPr lang="fr-FR" sz="900" smtClean="0"/>
              <a:pPr algn="ctr"/>
              <a:t>‹N°›</a:t>
            </a:fld>
            <a:endParaRPr lang="fr-FR" sz="900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5841999" y="924772"/>
            <a:ext cx="508000" cy="0"/>
          </a:xfrm>
          <a:prstGeom prst="line">
            <a:avLst/>
          </a:prstGeom>
          <a:ln w="349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86EDDF2A-6457-7054-20D3-E2793E72CE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155" y="6245560"/>
            <a:ext cx="710093" cy="7100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209507-2299-ACC3-8146-2538AFAEEB31}"/>
              </a:ext>
            </a:extLst>
          </p:cNvPr>
          <p:cNvSpPr>
            <a:spLocks noChangeAspect="1"/>
          </p:cNvSpPr>
          <p:nvPr userDrawn="1"/>
        </p:nvSpPr>
        <p:spPr>
          <a:xfrm>
            <a:off x="-1036800" y="4863600"/>
            <a:ext cx="2912400" cy="2912400"/>
          </a:xfrm>
          <a:prstGeom prst="rect">
            <a:avLst/>
          </a:prstGeom>
          <a:blipFill dpi="0" rotWithShape="1">
            <a:blip r:embed="rId3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594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moustic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4"/>
          <p:cNvSpPr>
            <a:spLocks noGrp="1"/>
          </p:cNvSpPr>
          <p:nvPr>
            <p:ph type="pic" sz="quarter" idx="15"/>
          </p:nvPr>
        </p:nvSpPr>
        <p:spPr>
          <a:xfrm>
            <a:off x="6213229" y="0"/>
            <a:ext cx="5978771" cy="6858000"/>
          </a:xfrm>
        </p:spPr>
        <p:txBody>
          <a:bodyPr>
            <a:noAutofit/>
          </a:bodyPr>
          <a:lstStyle/>
          <a:p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478" y="133215"/>
            <a:ext cx="5396521" cy="966369"/>
          </a:xfrm>
        </p:spPr>
        <p:txBody>
          <a:bodyPr>
            <a:noAutofit/>
          </a:bodyPr>
          <a:lstStyle>
            <a:lvl1pPr algn="ctr">
              <a:defRPr sz="280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Démoustication</a:t>
            </a:r>
            <a:endParaRPr lang="en-US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45478" y="1461331"/>
            <a:ext cx="5396521" cy="5031544"/>
          </a:xfrm>
        </p:spPr>
        <p:txBody>
          <a:bodyPr>
            <a:noAutofit/>
          </a:bodyPr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1522369" y="6492876"/>
            <a:ext cx="564123" cy="2947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fld id="{47E95521-42FE-48F2-98C9-FBD97EC50FC5}" type="slidenum">
              <a:rPr lang="fr-FR" sz="900" smtClean="0"/>
              <a:pPr algn="ctr"/>
              <a:t>‹N°›</a:t>
            </a:fld>
            <a:endParaRPr lang="fr-FR" sz="900" dirty="0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2946399" y="1099583"/>
            <a:ext cx="508000" cy="0"/>
          </a:xfrm>
          <a:prstGeom prst="line">
            <a:avLst/>
          </a:prstGeom>
          <a:ln w="349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7DFF1388-F5EF-0CE9-7C83-E603BFF2F4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155" y="6245560"/>
            <a:ext cx="710093" cy="7100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F69C7F-52E2-D072-6E10-33A0DE170926}"/>
              </a:ext>
            </a:extLst>
          </p:cNvPr>
          <p:cNvSpPr>
            <a:spLocks noChangeAspect="1"/>
          </p:cNvSpPr>
          <p:nvPr userDrawn="1"/>
        </p:nvSpPr>
        <p:spPr>
          <a:xfrm>
            <a:off x="-1036800" y="4863600"/>
            <a:ext cx="2912400" cy="2912400"/>
          </a:xfrm>
          <a:prstGeom prst="rect">
            <a:avLst/>
          </a:prstGeom>
          <a:blipFill dpi="0" rotWithShape="1">
            <a:blip r:embed="rId3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95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487" y="2001598"/>
            <a:ext cx="3810000" cy="3546701"/>
          </a:xfrm>
        </p:spPr>
        <p:txBody>
          <a:bodyPr>
            <a:noAutofit/>
          </a:bodyPr>
          <a:lstStyle>
            <a:lvl1pPr marL="342900" indent="-342900">
              <a:buClr>
                <a:schemeClr val="tx1"/>
              </a:buClr>
              <a:buSzPct val="70000"/>
              <a:buFont typeface="+mj-lt"/>
              <a:buAutoNum type="arabicPeriod"/>
              <a:defRPr sz="1800" b="0" kern="2000" baseline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aseline="0"/>
            </a:lvl2pPr>
          </a:lstStyle>
          <a:p>
            <a:pPr lvl="0"/>
            <a:r>
              <a:rPr lang="fr-FR" dirty="0"/>
              <a:t>Exemple</a:t>
            </a:r>
          </a:p>
          <a:p>
            <a:pPr lvl="0"/>
            <a:r>
              <a:rPr lang="fr-FR" dirty="0"/>
              <a:t>Exemple</a:t>
            </a:r>
          </a:p>
          <a:p>
            <a:pPr lvl="0"/>
            <a:r>
              <a:rPr lang="fr-FR" dirty="0"/>
              <a:t>Exemple</a:t>
            </a:r>
          </a:p>
          <a:p>
            <a:pPr lvl="0"/>
            <a:r>
              <a:rPr lang="fr-FR" dirty="0"/>
              <a:t>Exemple</a:t>
            </a:r>
          </a:p>
          <a:p>
            <a:pPr lvl="0"/>
            <a:r>
              <a:rPr lang="fr-FR" dirty="0"/>
              <a:t>Exemple</a:t>
            </a:r>
          </a:p>
        </p:txBody>
      </p:sp>
      <p:sp>
        <p:nvSpPr>
          <p:cNvPr id="16" name="Titre 2">
            <a:extLst>
              <a:ext uri="{FF2B5EF4-FFF2-40B4-BE49-F238E27FC236}">
                <a16:creationId xmlns:a16="http://schemas.microsoft.com/office/drawing/2014/main" id="{9F780847-3286-4BF0-8A19-02BFACC5D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487" y="501649"/>
            <a:ext cx="9241971" cy="1305606"/>
          </a:xfrm>
        </p:spPr>
        <p:txBody>
          <a:bodyPr>
            <a:noAutofit/>
          </a:bodyPr>
          <a:lstStyle>
            <a:lvl1pPr>
              <a:defRPr sz="3600" b="0">
                <a:solidFill>
                  <a:srgbClr val="3E5CA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2" name="ZoneTexte 1"/>
          <p:cNvSpPr txBox="1"/>
          <p:nvPr userDrawn="1"/>
        </p:nvSpPr>
        <p:spPr>
          <a:xfrm>
            <a:off x="6677115" y="3179366"/>
            <a:ext cx="417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54014" y="685839"/>
            <a:ext cx="1045060" cy="95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55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moustication : 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477" y="133214"/>
            <a:ext cx="11371384" cy="68447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Démoustication</a:t>
            </a:r>
            <a:endParaRPr lang="en-US" dirty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1522369" y="6492876"/>
            <a:ext cx="564123" cy="2947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fld id="{47E95521-42FE-48F2-98C9-FBD97EC50FC5}" type="slidenum">
              <a:rPr lang="fr-FR" sz="900" smtClean="0"/>
              <a:pPr algn="ctr"/>
              <a:t>‹N°›</a:t>
            </a:fld>
            <a:endParaRPr lang="fr-FR" sz="900" dirty="0"/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590061" y="817685"/>
            <a:ext cx="508000" cy="0"/>
          </a:xfrm>
          <a:prstGeom prst="line">
            <a:avLst/>
          </a:prstGeom>
          <a:ln w="349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FAF86415-CA57-92F2-E549-A758E94AF6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155" y="6245560"/>
            <a:ext cx="710093" cy="7100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1B666E-2A2D-0AA2-45A7-0813970AF585}"/>
              </a:ext>
            </a:extLst>
          </p:cNvPr>
          <p:cNvSpPr>
            <a:spLocks noChangeAspect="1"/>
          </p:cNvSpPr>
          <p:nvPr userDrawn="1"/>
        </p:nvSpPr>
        <p:spPr>
          <a:xfrm>
            <a:off x="-1036800" y="4863600"/>
            <a:ext cx="2912400" cy="2912400"/>
          </a:xfrm>
          <a:prstGeom prst="rect">
            <a:avLst/>
          </a:prstGeom>
          <a:blipFill dpi="0" rotWithShape="1">
            <a:blip r:embed="rId3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19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bleu">
    <p:bg>
      <p:bgPr>
        <a:solidFill>
          <a:srgbClr val="3E5C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549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page du document - SDDEA et sa Régie">
    <p:bg>
      <p:bgPr>
        <a:solidFill>
          <a:srgbClr val="3E5C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 userDrawn="1"/>
        </p:nvSpPr>
        <p:spPr>
          <a:xfrm>
            <a:off x="1766709" y="4710080"/>
            <a:ext cx="8658576" cy="6314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fr-FR" sz="1400" b="0" i="1" u="none" strike="noStrike" kern="1200" spc="293" baseline="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LA GESTION INTÉGRÉE DU CYCLE DE L’EAU</a:t>
            </a:r>
            <a:endParaRPr lang="fr-FR" sz="1400" b="0" i="1" u="none" spc="293" baseline="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5834063" y="5508732"/>
            <a:ext cx="508000" cy="0"/>
          </a:xfrm>
          <a:prstGeom prst="line">
            <a:avLst/>
          </a:prstGeom>
          <a:ln w="34925">
            <a:solidFill>
              <a:srgbClr val="F6BC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 userDrawn="1"/>
        </p:nvSpPr>
        <p:spPr>
          <a:xfrm>
            <a:off x="463639" y="5679987"/>
            <a:ext cx="11248848" cy="10747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SYNDICAT MIXTE DE L’EAU, DE L’ASSAINISSEMENT COLLECTIF, DE L’ASSAINISSEMENT NON</a:t>
            </a:r>
            <a:r>
              <a:rPr lang="fr-FR" sz="1368" b="0" i="0" u="none" strike="noStrike" kern="1200" baseline="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COLLECTIF,</a:t>
            </a:r>
            <a:b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DES MILIEUX AQUATIQUES ET DE LA DÉMOUSTICATION (SDDEA) ET SA RÉGIE </a:t>
            </a:r>
            <a:r>
              <a:rPr lang="fr-FR" sz="1368" b="0" i="0" u="none" strike="noStrike" kern="1200" baseline="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endParaRPr lang="fr-FR" sz="1368" b="0" i="0" u="none" strike="noStrike" kern="1200" baseline="300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 rtl="0"/>
            <a:endParaRPr lang="fr-FR" sz="1368" b="0" i="0" u="none" strike="noStrike" kern="1200" baseline="300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 rtl="0"/>
            <a: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Cité administrative des </a:t>
            </a:r>
            <a:r>
              <a:rPr lang="fr-FR" sz="1368" b="0" i="0" u="none" strike="noStrike" kern="1200" baseline="30000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Vassaules</a:t>
            </a:r>
            <a: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22, rue Grégoire-Pierre </a:t>
            </a:r>
            <a:r>
              <a:rPr lang="fr-FR" sz="1368" b="0" i="0" u="none" strike="noStrike" kern="1200" baseline="30000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Herluison</a:t>
            </a:r>
            <a: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C.S. 23076 - 10 012 Troyes </a:t>
            </a:r>
            <a:r>
              <a:rPr lang="en-US" sz="1368" b="0" i="0" u="none" strike="noStrike" kern="1200" baseline="30000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Cedex</a:t>
            </a:r>
            <a:endParaRPr lang="en-US" sz="1368" b="0" i="0" u="none" strike="noStrike" kern="1200" baseline="300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 rtl="0"/>
            <a:endParaRPr lang="en-US" sz="1368" b="0" i="0" u="none" strike="noStrike" kern="1200" baseline="300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 rtl="0"/>
            <a:r>
              <a:rPr lang="it-IT" sz="1368" b="0" i="0" u="none" strike="noStrike" kern="1200" baseline="30000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Tél</a:t>
            </a:r>
            <a:r>
              <a:rPr lang="it-IT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. : 03 25 83 27 27  www.sddea.fr  E-mail : sddea@sddea.fr</a:t>
            </a:r>
            <a:endParaRPr lang="fr-FR" sz="1368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4" r="28531"/>
          <a:stretch/>
        </p:blipFill>
        <p:spPr>
          <a:xfrm>
            <a:off x="4487333" y="1"/>
            <a:ext cx="7704667" cy="402263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9188" y="2985018"/>
            <a:ext cx="1087728" cy="15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24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rnière page du document - Régie du SDDEA">
    <p:bg>
      <p:bgPr>
        <a:solidFill>
          <a:srgbClr val="3E5C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 userDrawn="1"/>
        </p:nvSpPr>
        <p:spPr>
          <a:xfrm>
            <a:off x="1766709" y="4710080"/>
            <a:ext cx="8658576" cy="6314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fr-FR" sz="1400" b="0" i="1" u="none" strike="noStrike" kern="1200" spc="293" baseline="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LA GESTION INTÉGRÉE DU CYCLE DE L’EAU</a:t>
            </a:r>
            <a:endParaRPr lang="fr-FR" sz="1400" b="0" i="1" u="none" spc="293" baseline="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5834063" y="5508732"/>
            <a:ext cx="508000" cy="0"/>
          </a:xfrm>
          <a:prstGeom prst="line">
            <a:avLst/>
          </a:prstGeom>
          <a:ln w="34925">
            <a:solidFill>
              <a:srgbClr val="F6BC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 userDrawn="1"/>
        </p:nvSpPr>
        <p:spPr>
          <a:xfrm>
            <a:off x="463639" y="5679987"/>
            <a:ext cx="11248848" cy="10747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RÉGIE DU SYNDICAT MIXTE DE L’EAU, DE L’ASSAINISSEMENT COLLECTIF, DE L’ASSAINISSEMENT NON</a:t>
            </a:r>
            <a:r>
              <a:rPr lang="fr-FR" sz="1368" b="0" i="0" u="none" strike="noStrike" kern="1200" baseline="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COLLECTIF,</a:t>
            </a:r>
            <a:b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DES MILIEUX AQUATIQUES ET DE LA DÉMOUSTICATION</a:t>
            </a:r>
            <a:r>
              <a:rPr lang="fr-FR" sz="1368" b="0" i="0" u="none" strike="noStrike" kern="1200" baseline="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(RÉGIE DU SDDEA)</a:t>
            </a:r>
          </a:p>
          <a:p>
            <a:pPr algn="ctr" rtl="0"/>
            <a:endParaRPr lang="fr-FR" sz="1368" b="0" i="0" u="none" strike="noStrike" kern="1200" baseline="300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 rtl="0"/>
            <a: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Cité administrative des </a:t>
            </a:r>
            <a:r>
              <a:rPr lang="fr-FR" sz="1368" b="0" i="0" u="none" strike="noStrike" kern="1200" baseline="30000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Vassaules</a:t>
            </a:r>
            <a: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22, rue Grégoire-Pierre </a:t>
            </a:r>
            <a:r>
              <a:rPr lang="fr-FR" sz="1368" b="0" i="0" u="none" strike="noStrike" kern="1200" baseline="30000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Herluison</a:t>
            </a:r>
            <a: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C.S. 23076 - 10 012 Troyes </a:t>
            </a:r>
            <a:r>
              <a:rPr lang="en-US" sz="1368" b="0" i="0" u="none" strike="noStrike" kern="1200" baseline="30000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Cedex</a:t>
            </a:r>
            <a:endParaRPr lang="en-US" sz="1368" b="0" i="0" u="none" strike="noStrike" kern="1200" baseline="300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 rtl="0"/>
            <a:endParaRPr lang="en-US" sz="1368" b="0" i="0" u="none" strike="noStrike" kern="1200" baseline="300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 rtl="0"/>
            <a:r>
              <a:rPr lang="it-IT" sz="1368" b="0" i="0" u="none" strike="noStrike" kern="1200" baseline="30000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Tél</a:t>
            </a:r>
            <a:r>
              <a:rPr lang="it-IT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. : 03 25 83 27 27  www.sddea.fr  E-mail : sddea@sddea.fr</a:t>
            </a:r>
            <a:endParaRPr lang="fr-FR" sz="1368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4" r="28531"/>
          <a:stretch/>
        </p:blipFill>
        <p:spPr>
          <a:xfrm>
            <a:off x="4487333" y="1"/>
            <a:ext cx="7704667" cy="402263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6294" y="2985018"/>
            <a:ext cx="1053512" cy="15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5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rnière page du document - SDDEA">
    <p:bg>
      <p:bgPr>
        <a:solidFill>
          <a:srgbClr val="3E5C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 userDrawn="1"/>
        </p:nvSpPr>
        <p:spPr>
          <a:xfrm>
            <a:off x="1766709" y="4710080"/>
            <a:ext cx="8658576" cy="6314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fr-FR" sz="1400" b="0" i="1" u="none" strike="noStrike" kern="1200" spc="293" baseline="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LA GESTION INTÉGRÉE DU CYCLE DE L’EAU</a:t>
            </a:r>
            <a:endParaRPr lang="fr-FR" sz="1400" b="0" i="1" u="none" spc="293" baseline="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5834063" y="5508732"/>
            <a:ext cx="508000" cy="0"/>
          </a:xfrm>
          <a:prstGeom prst="line">
            <a:avLst/>
          </a:prstGeom>
          <a:ln w="34925">
            <a:solidFill>
              <a:srgbClr val="F6BC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 userDrawn="1"/>
        </p:nvSpPr>
        <p:spPr>
          <a:xfrm>
            <a:off x="463639" y="5679987"/>
            <a:ext cx="11248848" cy="10747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SYNDICAT MIXTE DE L’EAU, DE L’ASSAINISSEMENT COLLECTIF, DE L’ASSAINISSEMENT NON</a:t>
            </a:r>
            <a:r>
              <a:rPr lang="fr-FR" sz="1368" b="0" i="0" u="none" strike="noStrike" kern="1200" baseline="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COLLECTIF,</a:t>
            </a:r>
            <a:b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DES MILIEUX AQUATIQUES ET DE LA DÉMOUSTICATION (SDDEA) </a:t>
            </a:r>
          </a:p>
          <a:p>
            <a:pPr algn="ctr" rtl="0"/>
            <a:endParaRPr lang="fr-FR" sz="1368" b="0" i="0" u="none" strike="noStrike" kern="1200" baseline="300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 rtl="0"/>
            <a: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Cité administrative des </a:t>
            </a:r>
            <a:r>
              <a:rPr lang="fr-FR" sz="1368" b="0" i="0" u="none" strike="noStrike" kern="1200" baseline="30000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Vassaules</a:t>
            </a:r>
            <a: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22, rue Grégoire-Pierre </a:t>
            </a:r>
            <a:r>
              <a:rPr lang="fr-FR" sz="1368" b="0" i="0" u="none" strike="noStrike" kern="1200" baseline="30000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Herluison</a:t>
            </a:r>
            <a: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C.S. 23076 - 10 012 Troyes </a:t>
            </a:r>
            <a:r>
              <a:rPr lang="en-US" sz="1368" b="0" i="0" u="none" strike="noStrike" kern="1200" baseline="30000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Cedex</a:t>
            </a:r>
            <a:endParaRPr lang="en-US" sz="1368" b="0" i="0" u="none" strike="noStrike" kern="1200" baseline="300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 rtl="0"/>
            <a:endParaRPr lang="en-US" sz="1368" b="0" i="0" u="none" strike="noStrike" kern="1200" baseline="300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 rtl="0"/>
            <a:r>
              <a:rPr lang="it-IT" sz="1368" b="0" i="0" u="none" strike="noStrike" kern="1200" baseline="30000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Tél</a:t>
            </a:r>
            <a:r>
              <a:rPr lang="it-IT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. : 03 25 83 27 27  www.sddea.fr  E-mail : sddea@sddea.fr</a:t>
            </a:r>
            <a:endParaRPr lang="fr-FR" sz="1368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4" r="28531"/>
          <a:stretch/>
        </p:blipFill>
        <p:spPr>
          <a:xfrm>
            <a:off x="4487333" y="1"/>
            <a:ext cx="7704667" cy="402263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7724" y="3081849"/>
            <a:ext cx="1110656" cy="135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8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avec cit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487" y="2001598"/>
            <a:ext cx="3810000" cy="3546701"/>
          </a:xfrm>
        </p:spPr>
        <p:txBody>
          <a:bodyPr>
            <a:noAutofit/>
          </a:bodyPr>
          <a:lstStyle>
            <a:lvl1pPr marL="342900" indent="-342900">
              <a:buClr>
                <a:schemeClr val="tx1"/>
              </a:buClr>
              <a:buSzPct val="70000"/>
              <a:buFont typeface="+mj-lt"/>
              <a:buAutoNum type="arabicPeriod"/>
              <a:defRPr sz="1800" b="0" kern="2000" baseline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aseline="0"/>
            </a:lvl2pPr>
          </a:lstStyle>
          <a:p>
            <a:pPr lvl="0"/>
            <a:r>
              <a:rPr lang="fr-FR" dirty="0"/>
              <a:t>Exemple</a:t>
            </a:r>
          </a:p>
          <a:p>
            <a:pPr lvl="0"/>
            <a:r>
              <a:rPr lang="fr-FR" dirty="0"/>
              <a:t>Exemple</a:t>
            </a:r>
          </a:p>
          <a:p>
            <a:pPr lvl="0"/>
            <a:r>
              <a:rPr lang="fr-FR" dirty="0"/>
              <a:t>Exemple</a:t>
            </a:r>
          </a:p>
          <a:p>
            <a:pPr lvl="0"/>
            <a:r>
              <a:rPr lang="fr-FR" dirty="0"/>
              <a:t>Exemple</a:t>
            </a:r>
          </a:p>
          <a:p>
            <a:pPr lvl="0"/>
            <a:r>
              <a:rPr lang="fr-FR" dirty="0"/>
              <a:t>Exemple</a:t>
            </a:r>
          </a:p>
        </p:txBody>
      </p:sp>
      <p:sp>
        <p:nvSpPr>
          <p:cNvPr id="16" name="Titre 2">
            <a:extLst>
              <a:ext uri="{FF2B5EF4-FFF2-40B4-BE49-F238E27FC236}">
                <a16:creationId xmlns:a16="http://schemas.microsoft.com/office/drawing/2014/main" id="{9F780847-3286-4BF0-8A19-02BFACC5D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487" y="501649"/>
            <a:ext cx="9241971" cy="1305606"/>
          </a:xfrm>
        </p:spPr>
        <p:txBody>
          <a:bodyPr>
            <a:noAutofit/>
          </a:bodyPr>
          <a:lstStyle>
            <a:lvl1pPr>
              <a:defRPr sz="3600" b="0">
                <a:solidFill>
                  <a:srgbClr val="3E5CA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2" name="ZoneTexte 1"/>
          <p:cNvSpPr txBox="1"/>
          <p:nvPr userDrawn="1"/>
        </p:nvSpPr>
        <p:spPr>
          <a:xfrm>
            <a:off x="6677115" y="3179366"/>
            <a:ext cx="417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54014" y="685839"/>
            <a:ext cx="1045060" cy="95832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77114" y="3114560"/>
            <a:ext cx="3999431" cy="1431803"/>
          </a:xfrm>
        </p:spPr>
        <p:txBody>
          <a:bodyPr anchor="ctr">
            <a:noAutofit/>
          </a:bodyPr>
          <a:lstStyle>
            <a:lvl1pPr marL="0" indent="0">
              <a:buClr>
                <a:schemeClr val="tx1"/>
              </a:buClr>
              <a:buSzPct val="70000"/>
              <a:buFont typeface="+mj-lt"/>
              <a:buNone/>
              <a:defRPr sz="2000" b="0" i="1" kern="20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aseline="0"/>
            </a:lvl2pPr>
          </a:lstStyle>
          <a:p>
            <a:pPr lvl="0"/>
            <a:r>
              <a:rPr lang="fr-FR" dirty="0"/>
              <a:t>Exemple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376" y="2726108"/>
            <a:ext cx="721293" cy="54097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395" y="4444051"/>
            <a:ext cx="701416" cy="52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7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>
            <a:off x="6677115" y="3179366"/>
            <a:ext cx="417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54014" y="685839"/>
            <a:ext cx="1045060" cy="958324"/>
          </a:xfrm>
          <a:prstGeom prst="rect">
            <a:avLst/>
          </a:prstGeom>
        </p:spPr>
      </p:pic>
      <p:sp>
        <p:nvSpPr>
          <p:cNvPr id="6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34747" y="4087241"/>
            <a:ext cx="4903303" cy="53815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algn="ctr"/>
            <a:r>
              <a:rPr lang="fr-FR" sz="1954" dirty="0">
                <a:solidFill>
                  <a:srgbClr val="3D5A99"/>
                </a:solidFill>
                <a:latin typeface="Tahoma" charset="0"/>
                <a:ea typeface="Tahoma" charset="0"/>
                <a:cs typeface="Tahoma" charset="0"/>
              </a:rPr>
              <a:t>Sous-titre : cliquez</a:t>
            </a:r>
            <a:r>
              <a:rPr lang="fr-FR" sz="1954" baseline="0" dirty="0">
                <a:solidFill>
                  <a:srgbClr val="3D5A99"/>
                </a:solidFill>
                <a:latin typeface="Tahoma" charset="0"/>
                <a:ea typeface="Tahoma" charset="0"/>
                <a:cs typeface="Tahoma" charset="0"/>
              </a:rPr>
              <a:t> et modifiez</a:t>
            </a:r>
            <a:endParaRPr lang="fr-FR" sz="1954" dirty="0">
              <a:solidFill>
                <a:srgbClr val="3D5A99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7" name="Titre 18"/>
          <p:cNvSpPr>
            <a:spLocks noGrp="1"/>
          </p:cNvSpPr>
          <p:nvPr>
            <p:ph type="title" hasCustomPrompt="1"/>
          </p:nvPr>
        </p:nvSpPr>
        <p:spPr>
          <a:xfrm>
            <a:off x="34745" y="2732392"/>
            <a:ext cx="4903304" cy="1325563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CLIQUEZ ET MODIFIEZ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</p:spTree>
    <p:extLst>
      <p:ext uri="{BB962C8B-B14F-4D97-AF65-F5344CB8AC3E}">
        <p14:creationId xmlns:p14="http://schemas.microsoft.com/office/powerpoint/2010/main" val="319543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ans cit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34747" y="4087241"/>
            <a:ext cx="4903303" cy="538156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algn="ctr"/>
            <a:r>
              <a:rPr lang="fr-FR" sz="1954" dirty="0">
                <a:solidFill>
                  <a:srgbClr val="3D5A99"/>
                </a:solidFill>
                <a:latin typeface="Tahoma" charset="0"/>
                <a:ea typeface="Tahoma" charset="0"/>
                <a:cs typeface="Tahoma" charset="0"/>
              </a:rPr>
              <a:t>Sous-titre : cliquez</a:t>
            </a:r>
            <a:r>
              <a:rPr lang="fr-FR" sz="1954" baseline="0" dirty="0">
                <a:solidFill>
                  <a:srgbClr val="3D5A99"/>
                </a:solidFill>
                <a:latin typeface="Tahoma" charset="0"/>
                <a:ea typeface="Tahoma" charset="0"/>
                <a:cs typeface="Tahoma" charset="0"/>
              </a:rPr>
              <a:t> et modifiez</a:t>
            </a:r>
            <a:endParaRPr lang="fr-FR" sz="1954" dirty="0">
              <a:solidFill>
                <a:srgbClr val="3D5A99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3" name="Titre 18"/>
          <p:cNvSpPr>
            <a:spLocks noGrp="1"/>
          </p:cNvSpPr>
          <p:nvPr>
            <p:ph type="title" hasCustomPrompt="1"/>
          </p:nvPr>
        </p:nvSpPr>
        <p:spPr>
          <a:xfrm>
            <a:off x="34745" y="2732392"/>
            <a:ext cx="4903304" cy="1325563"/>
          </a:xfrm>
        </p:spPr>
        <p:txBody>
          <a:bodyPr>
            <a:noAutofit/>
          </a:bodyPr>
          <a:lstStyle>
            <a:lvl1pPr algn="ctr">
              <a:defRPr sz="2800" b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CLIQUEZ ET MODIFIEZ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981" y="5000265"/>
            <a:ext cx="789571" cy="72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4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77" y="133214"/>
            <a:ext cx="11371384" cy="684471"/>
          </a:xfrm>
        </p:spPr>
        <p:txBody>
          <a:bodyPr>
            <a:noAutofit/>
          </a:bodyPr>
          <a:lstStyle>
            <a:lvl1pPr algn="ctr">
              <a:defRPr sz="28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45477" y="1461331"/>
            <a:ext cx="11371384" cy="5031544"/>
          </a:xfrm>
        </p:spPr>
        <p:txBody>
          <a:bodyPr>
            <a:noAutofit/>
          </a:bodyPr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1522369" y="6492876"/>
            <a:ext cx="564123" cy="2947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fld id="{47E95521-42FE-48F2-98C9-FBD97EC50FC5}" type="slidenum">
              <a:rPr lang="fr-FR" sz="900" smtClean="0"/>
              <a:pPr algn="ctr"/>
              <a:t>‹N°›</a:t>
            </a:fld>
            <a:endParaRPr lang="fr-FR" sz="900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5841999" y="924772"/>
            <a:ext cx="508000" cy="0"/>
          </a:xfrm>
          <a:prstGeom prst="line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133D46B0-8BC1-CBCD-474B-96F02CFB94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155" y="6245560"/>
            <a:ext cx="710093" cy="7100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763AEF-8EC9-3126-49D9-CEB5C3F43BFE}"/>
              </a:ext>
            </a:extLst>
          </p:cNvPr>
          <p:cNvSpPr/>
          <p:nvPr userDrawn="1"/>
        </p:nvSpPr>
        <p:spPr>
          <a:xfrm>
            <a:off x="-1038179" y="4862147"/>
            <a:ext cx="2913140" cy="2913140"/>
          </a:xfrm>
          <a:prstGeom prst="rect">
            <a:avLst/>
          </a:prstGeom>
          <a:blipFill dpi="0" rotWithShape="1">
            <a:blip r:embed="rId3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876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77" y="133214"/>
            <a:ext cx="11371384" cy="684471"/>
          </a:xfrm>
        </p:spPr>
        <p:txBody>
          <a:bodyPr>
            <a:noAutofit/>
          </a:bodyPr>
          <a:lstStyle>
            <a:lvl1pPr algn="ctr">
              <a:defRPr sz="28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1522369" y="6492876"/>
            <a:ext cx="564123" cy="2947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fld id="{47E95521-42FE-48F2-98C9-FBD97EC50FC5}" type="slidenum">
              <a:rPr lang="fr-FR" sz="900" smtClean="0"/>
              <a:pPr algn="ctr"/>
              <a:t>‹N°›</a:t>
            </a:fld>
            <a:endParaRPr lang="fr-FR" sz="9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BA013A0-2E41-ADC7-3860-56A4854C1C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155" y="6245560"/>
            <a:ext cx="710093" cy="7100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D229C5-E8D3-63DD-7CFC-33A2E4EBE92A}"/>
              </a:ext>
            </a:extLst>
          </p:cNvPr>
          <p:cNvSpPr/>
          <p:nvPr userDrawn="1"/>
        </p:nvSpPr>
        <p:spPr>
          <a:xfrm>
            <a:off x="-1038179" y="4862147"/>
            <a:ext cx="2913140" cy="2913140"/>
          </a:xfrm>
          <a:prstGeom prst="rect">
            <a:avLst/>
          </a:prstGeom>
          <a:blipFill dpi="0" rotWithShape="1">
            <a:blip r:embed="rId3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83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77" y="133214"/>
            <a:ext cx="11371384" cy="68447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1522369" y="6492876"/>
            <a:ext cx="564123" cy="2947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fld id="{47E95521-42FE-48F2-98C9-FBD97EC50FC5}" type="slidenum">
              <a:rPr lang="fr-FR" sz="900" smtClean="0"/>
              <a:pPr algn="ctr"/>
              <a:t>‹N°›</a:t>
            </a:fld>
            <a:endParaRPr lang="fr-FR" sz="900" dirty="0"/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590061" y="817685"/>
            <a:ext cx="508000" cy="0"/>
          </a:xfrm>
          <a:prstGeom prst="line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A672F7DE-03C7-8C15-FEAE-8BC2D4A207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155" y="6245560"/>
            <a:ext cx="710093" cy="7100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2E48EA9-1A41-A96E-5680-767E13BA0B7E}"/>
              </a:ext>
            </a:extLst>
          </p:cNvPr>
          <p:cNvSpPr/>
          <p:nvPr userDrawn="1"/>
        </p:nvSpPr>
        <p:spPr>
          <a:xfrm>
            <a:off x="-1038179" y="4862147"/>
            <a:ext cx="2913140" cy="2913140"/>
          </a:xfrm>
          <a:prstGeom prst="rect">
            <a:avLst/>
          </a:prstGeom>
          <a:blipFill dpi="0" rotWithShape="1">
            <a:blip r:embed="rId3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12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4"/>
          <p:cNvSpPr>
            <a:spLocks noGrp="1"/>
          </p:cNvSpPr>
          <p:nvPr>
            <p:ph type="pic" sz="quarter" idx="15"/>
          </p:nvPr>
        </p:nvSpPr>
        <p:spPr>
          <a:xfrm>
            <a:off x="6213229" y="0"/>
            <a:ext cx="5978771" cy="6858000"/>
          </a:xfrm>
        </p:spPr>
        <p:txBody>
          <a:bodyPr>
            <a:noAutofit/>
          </a:bodyPr>
          <a:lstStyle/>
          <a:p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78" y="133215"/>
            <a:ext cx="5396521" cy="966369"/>
          </a:xfrm>
        </p:spPr>
        <p:txBody>
          <a:bodyPr>
            <a:noAutofit/>
          </a:bodyPr>
          <a:lstStyle>
            <a:lvl1pPr algn="ctr">
              <a:defRPr sz="28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45478" y="1461331"/>
            <a:ext cx="5396521" cy="5031544"/>
          </a:xfrm>
        </p:spPr>
        <p:txBody>
          <a:bodyPr>
            <a:noAutofit/>
          </a:bodyPr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1522369" y="6492876"/>
            <a:ext cx="564123" cy="2947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fld id="{47E95521-42FE-48F2-98C9-FBD97EC50FC5}" type="slidenum">
              <a:rPr lang="fr-FR" sz="900" smtClean="0"/>
              <a:pPr algn="ctr"/>
              <a:t>‹N°›</a:t>
            </a:fld>
            <a:endParaRPr lang="fr-FR" sz="900" dirty="0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2946399" y="1099583"/>
            <a:ext cx="508000" cy="0"/>
          </a:xfrm>
          <a:prstGeom prst="line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AA714DDF-DEC4-8163-379C-89B9458B4D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155" y="6245560"/>
            <a:ext cx="710093" cy="7100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F1EC6AB-0C9E-11B1-FE53-5E4AD7DB6238}"/>
              </a:ext>
            </a:extLst>
          </p:cNvPr>
          <p:cNvSpPr/>
          <p:nvPr userDrawn="1"/>
        </p:nvSpPr>
        <p:spPr>
          <a:xfrm>
            <a:off x="-1038179" y="4862147"/>
            <a:ext cx="2913140" cy="2913140"/>
          </a:xfrm>
          <a:prstGeom prst="rect">
            <a:avLst/>
          </a:prstGeom>
          <a:blipFill dpi="0" rotWithShape="1">
            <a:blip r:embed="rId3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428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7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8" r:id="rId2"/>
    <p:sldLayoutId id="2147483719" r:id="rId3"/>
    <p:sldLayoutId id="2147483711" r:id="rId4"/>
    <p:sldLayoutId id="2147483697" r:id="rId5"/>
    <p:sldLayoutId id="2147483670" r:id="rId6"/>
    <p:sldLayoutId id="2147483712" r:id="rId7"/>
    <p:sldLayoutId id="2147483713" r:id="rId8"/>
    <p:sldLayoutId id="2147483701" r:id="rId9"/>
    <p:sldLayoutId id="2147483727" r:id="rId10"/>
    <p:sldLayoutId id="2147483728" r:id="rId11"/>
    <p:sldLayoutId id="2147483722" r:id="rId12"/>
    <p:sldLayoutId id="2147483723" r:id="rId13"/>
    <p:sldLayoutId id="2147483724" r:id="rId14"/>
    <p:sldLayoutId id="2147483726" r:id="rId15"/>
    <p:sldLayoutId id="2147483729" r:id="rId16"/>
    <p:sldLayoutId id="2147483730" r:id="rId17"/>
    <p:sldLayoutId id="2147483718" r:id="rId18"/>
    <p:sldLayoutId id="2147483720" r:id="rId19"/>
    <p:sldLayoutId id="2147483721" r:id="rId20"/>
    <p:sldLayoutId id="2147483690" r:id="rId21"/>
    <p:sldLayoutId id="2147483684" r:id="rId22"/>
    <p:sldLayoutId id="2147483731" r:id="rId23"/>
    <p:sldLayoutId id="2147483732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339249" y="3556256"/>
            <a:ext cx="9513501" cy="1660492"/>
          </a:xfrm>
        </p:spPr>
        <p:txBody>
          <a:bodyPr/>
          <a:lstStyle/>
          <a:p>
            <a:r>
              <a:rPr lang="fr-FR" sz="4000" dirty="0"/>
              <a:t>Le SAGE</a:t>
            </a:r>
            <a:br>
              <a:rPr lang="fr-FR" sz="4000" dirty="0"/>
            </a:br>
            <a:r>
              <a:rPr lang="fr-FR" sz="4000" dirty="0"/>
              <a:t>Un appui à la prévention des inondations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1524000" y="5216748"/>
            <a:ext cx="9144000" cy="538156"/>
          </a:xfrm>
        </p:spPr>
        <p:txBody>
          <a:bodyPr>
            <a:normAutofit/>
          </a:bodyPr>
          <a:lstStyle/>
          <a:p>
            <a:r>
              <a:rPr lang="fr-FR" sz="2000" dirty="0"/>
              <a:t>11 mars 2025</a:t>
            </a:r>
          </a:p>
        </p:txBody>
      </p:sp>
    </p:spTree>
    <p:extLst>
      <p:ext uri="{BB962C8B-B14F-4D97-AF65-F5344CB8AC3E}">
        <p14:creationId xmlns:p14="http://schemas.microsoft.com/office/powerpoint/2010/main" val="2820551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937E0-D086-D02E-1890-CD12D8907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BAC634-93DC-4EAD-9A32-906585D28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GEMAPI en cohérence avec le SAGE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1C52CE5-2344-2762-83FA-9E01662F4E90}"/>
              </a:ext>
            </a:extLst>
          </p:cNvPr>
          <p:cNvSpPr txBox="1"/>
          <p:nvPr/>
        </p:nvSpPr>
        <p:spPr>
          <a:xfrm>
            <a:off x="445477" y="1235760"/>
            <a:ext cx="63253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kern="1400" dirty="0">
                <a:solidFill>
                  <a:schemeClr val="accent2"/>
                </a:solidFill>
                <a:latin typeface="Calibri" panose="020F0502020204030204" pitchFamily="34" charset="0"/>
              </a:rPr>
              <a:t>Définir les espaces de bon fonctionnement </a:t>
            </a:r>
            <a:endParaRPr lang="fr-FR" sz="2000" dirty="0">
              <a:solidFill>
                <a:schemeClr val="accent2"/>
              </a:solidFill>
            </a:endParaRP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92CB21F0-1B09-A8D7-7C18-1D5374F11A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046913"/>
              </p:ext>
            </p:extLst>
          </p:nvPr>
        </p:nvGraphicFramePr>
        <p:xfrm>
          <a:off x="0" y="1972428"/>
          <a:ext cx="1200329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098">
                  <a:extLst>
                    <a:ext uri="{9D8B030D-6E8A-4147-A177-3AD203B41FA5}">
                      <a16:colId xmlns:a16="http://schemas.microsoft.com/office/drawing/2014/main" val="1122288791"/>
                    </a:ext>
                  </a:extLst>
                </a:gridCol>
                <a:gridCol w="4001098">
                  <a:extLst>
                    <a:ext uri="{9D8B030D-6E8A-4147-A177-3AD203B41FA5}">
                      <a16:colId xmlns:a16="http://schemas.microsoft.com/office/drawing/2014/main" val="1324327379"/>
                    </a:ext>
                  </a:extLst>
                </a:gridCol>
                <a:gridCol w="4001098">
                  <a:extLst>
                    <a:ext uri="{9D8B030D-6E8A-4147-A177-3AD203B41FA5}">
                      <a16:colId xmlns:a16="http://schemas.microsoft.com/office/drawing/2014/main" val="4078637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Hydraulique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Morphologique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Ecologique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90383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CAD99F75-3181-C566-70D0-6F36B6D4C9FA}"/>
              </a:ext>
            </a:extLst>
          </p:cNvPr>
          <p:cNvSpPr txBox="1"/>
          <p:nvPr/>
        </p:nvSpPr>
        <p:spPr>
          <a:xfrm>
            <a:off x="445477" y="4282197"/>
            <a:ext cx="105999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Leviers du SAGE : Préserver, protéger et restaurer les zones inondables et la fonctionnalité des cours d'eau dans les documents d'urbanisme : </a:t>
            </a:r>
          </a:p>
          <a:p>
            <a:endParaRPr lang="fr-FR" dirty="0">
              <a:solidFill>
                <a:schemeClr val="accent1"/>
              </a:solidFill>
            </a:endParaRPr>
          </a:p>
          <a:p>
            <a:pPr marL="896938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1"/>
                </a:solidFill>
              </a:rPr>
              <a:t>Intégration des espaces de bon fonctionnement au sein des documents d’urbanisme </a:t>
            </a:r>
          </a:p>
          <a:p>
            <a:pPr marL="896938" indent="-285750">
              <a:buFont typeface="Wingdings" panose="05000000000000000000" pitchFamily="2" charset="2"/>
              <a:buChar char="Ø"/>
            </a:pPr>
            <a:endParaRPr lang="fr-FR" dirty="0">
              <a:solidFill>
                <a:schemeClr val="accent1"/>
              </a:solidFill>
            </a:endParaRPr>
          </a:p>
          <a:p>
            <a:pPr marL="896938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1"/>
                </a:solidFill>
              </a:rPr>
              <a:t>Meilleure prise en compte du fonctionnement du cours d’eau et de la vallée que le Plan Prévention du Risque Inondation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EDC1CDC-6C0D-1846-40D8-23C3231538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593" y="2553432"/>
            <a:ext cx="3510268" cy="1343865"/>
          </a:xfrm>
          <a:prstGeom prst="rect">
            <a:avLst/>
          </a:prstGeom>
          <a:noFill/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663503C-24CF-7944-B427-9E0E979291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322" y="2575803"/>
            <a:ext cx="3510268" cy="1321494"/>
          </a:xfrm>
          <a:prstGeom prst="rect">
            <a:avLst/>
          </a:prstGeom>
          <a:noFill/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BE96806-F137-6F74-CCB8-1D5E577F9B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7" y="2553432"/>
            <a:ext cx="3577700" cy="1331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5336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FB056-280E-4381-74B9-EDA80B122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7CDD0F-2393-493C-BBAC-1FE69E2F8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GEMAPI en cohérence avec le SAGE avant tout </a:t>
            </a:r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E4814AD-0F4B-92A6-0D94-15C98FDA993A}"/>
              </a:ext>
            </a:extLst>
          </p:cNvPr>
          <p:cNvSpPr txBox="1"/>
          <p:nvPr/>
        </p:nvSpPr>
        <p:spPr>
          <a:xfrm>
            <a:off x="135382" y="1064458"/>
            <a:ext cx="3886201" cy="434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9000"/>
              </a:lnSpc>
              <a:spcAft>
                <a:spcPts val="600"/>
              </a:spcAft>
            </a:pPr>
            <a:r>
              <a:rPr lang="fr-FR" sz="2000" b="1" kern="1400" dirty="0">
                <a:solidFill>
                  <a:schemeClr val="accent2"/>
                </a:solidFill>
                <a:latin typeface="Calibri" panose="020F0502020204030204" pitchFamily="34" charset="0"/>
              </a:rPr>
              <a:t>Promouvoir la culture du risque</a:t>
            </a:r>
          </a:p>
        </p:txBody>
      </p:sp>
      <p:pic>
        <p:nvPicPr>
          <p:cNvPr id="6" name="Image 5" descr="Une image contenant symbo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A5250993-4670-3E3A-B5BE-1D1840B5E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4" y="2415408"/>
            <a:ext cx="1244928" cy="107808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F922285-3347-F9C3-C228-D21EFCD33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936" y="2224717"/>
            <a:ext cx="2134570" cy="115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NF Voies Navigables De France Facebook, 55% OFF">
            <a:extLst>
              <a:ext uri="{FF2B5EF4-FFF2-40B4-BE49-F238E27FC236}">
                <a16:creationId xmlns:a16="http://schemas.microsoft.com/office/drawing/2014/main" id="{3274B0E0-AD7B-F7B1-026A-20C2C9E70F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4"/>
          <a:stretch/>
        </p:blipFill>
        <p:spPr bwMode="auto">
          <a:xfrm>
            <a:off x="2474515" y="3493490"/>
            <a:ext cx="17240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24F6A9E-3BA1-FE20-5837-0411AF3B6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019" y="3613668"/>
            <a:ext cx="3505202" cy="10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C49190D-4538-4850-C05B-937D7AD2E522}"/>
              </a:ext>
            </a:extLst>
          </p:cNvPr>
          <p:cNvSpPr txBox="1"/>
          <p:nvPr/>
        </p:nvSpPr>
        <p:spPr>
          <a:xfrm>
            <a:off x="1216923" y="1579287"/>
            <a:ext cx="1059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Contribuer à la coordination des acteurs</a:t>
            </a:r>
          </a:p>
        </p:txBody>
      </p:sp>
      <p:pic>
        <p:nvPicPr>
          <p:cNvPr id="1034" name="Picture 10" descr="Association Nature du Nogentais | J'agis pour la nature">
            <a:extLst>
              <a:ext uri="{FF2B5EF4-FFF2-40B4-BE49-F238E27FC236}">
                <a16:creationId xmlns:a16="http://schemas.microsoft.com/office/drawing/2014/main" id="{6A15B9E0-FE4E-C611-D9BA-98AA7147E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258" y="2194250"/>
            <a:ext cx="1508742" cy="150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épartement 10 : l'AUBE ≡ Présentation, Carte &amp; Chiffres Clés">
            <a:extLst>
              <a:ext uri="{FF2B5EF4-FFF2-40B4-BE49-F238E27FC236}">
                <a16:creationId xmlns:a16="http://schemas.microsoft.com/office/drawing/2014/main" id="{A9D408FB-A5A6-D448-E924-B009E15B1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000" y="5114135"/>
            <a:ext cx="2112423" cy="10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13D27A6D-FBDE-A4EB-7E7F-1F8B009D8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540" y="4605505"/>
            <a:ext cx="2257424" cy="132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45074E91-5AF4-3984-C6B6-178839FC8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794" y="5114135"/>
            <a:ext cx="1145215" cy="147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édération des chasseurs de l'Aube">
            <a:extLst>
              <a:ext uri="{FF2B5EF4-FFF2-40B4-BE49-F238E27FC236}">
                <a16:creationId xmlns:a16="http://schemas.microsoft.com/office/drawing/2014/main" id="{C7B76073-67F3-A2FA-E0A7-8D578DB32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213" y="4663750"/>
            <a:ext cx="1524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51F48A3-3F0D-0066-D3AD-CA8656395F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96113" y="1626252"/>
            <a:ext cx="3086100" cy="103822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7181C93D-7F8E-9A43-A7F4-2F894B4617C5}"/>
              </a:ext>
            </a:extLst>
          </p:cNvPr>
          <p:cNvSpPr txBox="1"/>
          <p:nvPr/>
        </p:nvSpPr>
        <p:spPr>
          <a:xfrm>
            <a:off x="8847112" y="6355454"/>
            <a:ext cx="2242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Et d’autres encore…</a:t>
            </a:r>
          </a:p>
        </p:txBody>
      </p:sp>
    </p:spTree>
    <p:extLst>
      <p:ext uri="{BB962C8B-B14F-4D97-AF65-F5344CB8AC3E}">
        <p14:creationId xmlns:p14="http://schemas.microsoft.com/office/powerpoint/2010/main" val="2544800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551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09F6D3-41FC-FE56-B3B2-6F5E22DC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Qu’est-ce que la GeMAPI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BD3403-7E81-180C-F8F2-DD29A67AA1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3045" y="1595691"/>
            <a:ext cx="11645909" cy="212756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Une compétence obligatoire attribuée aux EPCI depuis le 1</a:t>
            </a:r>
            <a:r>
              <a:rPr lang="fr-FR" baseline="30000" dirty="0"/>
              <a:t>er</a:t>
            </a:r>
            <a:r>
              <a:rPr lang="fr-FR" dirty="0"/>
              <a:t> janvier 2018 </a:t>
            </a: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		possibilité de transfert à un syndicat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CD337AB-A69A-E69F-7730-C01D5C00A971}"/>
              </a:ext>
            </a:extLst>
          </p:cNvPr>
          <p:cNvSpPr txBox="1"/>
          <p:nvPr/>
        </p:nvSpPr>
        <p:spPr>
          <a:xfrm>
            <a:off x="445477" y="1061536"/>
            <a:ext cx="795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La Gestion des Milieux Aquatiques et la Prévention des Inondations</a:t>
            </a:r>
          </a:p>
        </p:txBody>
      </p:sp>
      <p:sp>
        <p:nvSpPr>
          <p:cNvPr id="5" name="Flèche : angle droit 4">
            <a:extLst>
              <a:ext uri="{FF2B5EF4-FFF2-40B4-BE49-F238E27FC236}">
                <a16:creationId xmlns:a16="http://schemas.microsoft.com/office/drawing/2014/main" id="{D74634BB-3DE5-C2A8-34DE-8B73499C20BA}"/>
              </a:ext>
            </a:extLst>
          </p:cNvPr>
          <p:cNvSpPr/>
          <p:nvPr/>
        </p:nvSpPr>
        <p:spPr>
          <a:xfrm rot="5400000">
            <a:off x="1688075" y="1938517"/>
            <a:ext cx="227479" cy="291571"/>
          </a:xfrm>
          <a:prstGeom prst="bentUpArrow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D8586A3-9B8F-9948-E884-A851E8DC4595}"/>
              </a:ext>
            </a:extLst>
          </p:cNvPr>
          <p:cNvSpPr txBox="1"/>
          <p:nvPr/>
        </p:nvSpPr>
        <p:spPr>
          <a:xfrm>
            <a:off x="445477" y="2697038"/>
            <a:ext cx="10910658" cy="2802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19000"/>
              </a:lnSpc>
              <a:spcAft>
                <a:spcPts val="600"/>
              </a:spcAft>
            </a:pPr>
            <a:r>
              <a:rPr lang="fr-FR" sz="1600" kern="1400" dirty="0">
                <a:solidFill>
                  <a:srgbClr val="000000"/>
                </a:solidFill>
                <a:latin typeface="+mj-lt"/>
              </a:rPr>
              <a:t>L</a:t>
            </a:r>
            <a:r>
              <a:rPr lang="fr-FR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es alinéas 1°, 2°, 5° et 8° de l’article L.211-7 du code de l’environnement : </a:t>
            </a:r>
          </a:p>
          <a:p>
            <a:pPr marL="359410" marR="0" indent="0" algn="just">
              <a:lnSpc>
                <a:spcPct val="119000"/>
              </a:lnSpc>
              <a:spcAft>
                <a:spcPts val="600"/>
              </a:spcAft>
            </a:pPr>
            <a:r>
              <a:rPr lang="fr-FR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1° </a:t>
            </a:r>
            <a:r>
              <a:rPr lang="fr-FR" sz="1600" kern="140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</a:rPr>
              <a:t>L'aménagement d'un bassin </a:t>
            </a:r>
            <a:r>
              <a:rPr lang="fr-FR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ou d'une fraction de bassin hydrographique ; </a:t>
            </a:r>
          </a:p>
          <a:p>
            <a:pPr marL="359410" marR="0" indent="0" algn="just">
              <a:lnSpc>
                <a:spcPct val="119000"/>
              </a:lnSpc>
              <a:spcAft>
                <a:spcPts val="600"/>
              </a:spcAft>
            </a:pPr>
            <a:r>
              <a:rPr lang="fr-FR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2° </a:t>
            </a:r>
            <a:r>
              <a:rPr lang="fr-FR" sz="1600" kern="1400" dirty="0">
                <a:ln>
                  <a:noFill/>
                </a:ln>
                <a:solidFill>
                  <a:srgbClr val="3E5CA7"/>
                </a:solidFill>
                <a:effectLst/>
                <a:latin typeface="+mj-lt"/>
              </a:rPr>
              <a:t>L'entretien et l'aménagement d'un cours d'eau</a:t>
            </a:r>
            <a:r>
              <a:rPr lang="fr-FR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, canal, lac ou plan d'eau, y compris les accès à ce cours d'eau, à ce canal, à ce lac ou à ce plan d'eau ; </a:t>
            </a:r>
          </a:p>
          <a:p>
            <a:pPr marL="359410" marR="0" indent="0" algn="just">
              <a:lnSpc>
                <a:spcPct val="119000"/>
              </a:lnSpc>
              <a:spcAft>
                <a:spcPts val="600"/>
              </a:spcAft>
            </a:pPr>
            <a:r>
              <a:rPr lang="fr-FR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5° </a:t>
            </a:r>
            <a:r>
              <a:rPr lang="fr-FR" sz="1600" kern="1400" dirty="0">
                <a:ln>
                  <a:noFill/>
                </a:ln>
                <a:solidFill>
                  <a:srgbClr val="3E5CA7"/>
                </a:solidFill>
                <a:effectLst/>
                <a:latin typeface="+mj-lt"/>
              </a:rPr>
              <a:t>La défense contre les inondations </a:t>
            </a:r>
            <a:r>
              <a:rPr lang="fr-FR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et contre la mer ; </a:t>
            </a:r>
          </a:p>
          <a:p>
            <a:pPr marL="359410" marR="0" indent="0" algn="just">
              <a:lnSpc>
                <a:spcPct val="119000"/>
              </a:lnSpc>
              <a:spcAft>
                <a:spcPts val="600"/>
              </a:spcAft>
            </a:pPr>
            <a:r>
              <a:rPr lang="fr-FR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8° </a:t>
            </a:r>
            <a:r>
              <a:rPr lang="fr-FR" sz="1600" kern="1400" dirty="0">
                <a:ln>
                  <a:noFill/>
                </a:ln>
                <a:solidFill>
                  <a:srgbClr val="3E5CA7"/>
                </a:solidFill>
                <a:effectLst/>
                <a:latin typeface="+mj-lt"/>
              </a:rPr>
              <a:t>La protection et la restauration </a:t>
            </a:r>
            <a:r>
              <a:rPr lang="fr-FR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des sites, des écosystèmes aquatiques et des zones humides ainsi que des formations boisées riveraines ; </a:t>
            </a:r>
          </a:p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fr-FR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02E9903-777F-15D6-CEE4-2B13961272FF}"/>
              </a:ext>
            </a:extLst>
          </p:cNvPr>
          <p:cNvSpPr txBox="1"/>
          <p:nvPr/>
        </p:nvSpPr>
        <p:spPr>
          <a:xfrm>
            <a:off x="5900806" y="5090149"/>
            <a:ext cx="4894835" cy="1510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19000"/>
              </a:lnSpc>
              <a:spcAft>
                <a:spcPts val="600"/>
              </a:spcAft>
            </a:pPr>
            <a:r>
              <a:rPr lang="fr-FR" sz="1600" b="1" kern="1400" dirty="0">
                <a:ln>
                  <a:noFill/>
                </a:ln>
                <a:solidFill>
                  <a:srgbClr val="FFC000"/>
                </a:solidFill>
                <a:effectLst/>
                <a:latin typeface="+mj-lt"/>
              </a:rPr>
              <a:t>Et ce n’est pas : </a:t>
            </a:r>
            <a:endParaRPr lang="fr-FR" sz="1600" kern="1400" dirty="0">
              <a:ln>
                <a:noFill/>
              </a:ln>
              <a:solidFill>
                <a:srgbClr val="FFC000"/>
              </a:solidFill>
              <a:effectLst/>
              <a:latin typeface="+mj-lt"/>
            </a:endParaRPr>
          </a:p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fr-FR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Se substituer aux droits et devoirs des propriétaires</a:t>
            </a:r>
          </a:p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fr-FR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Se substituer aux services de secours</a:t>
            </a:r>
          </a:p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fr-FR" sz="1600" kern="1400" dirty="0">
                <a:solidFill>
                  <a:srgbClr val="000000"/>
                </a:solidFill>
                <a:latin typeface="+mj-lt"/>
              </a:rPr>
              <a:t>Protéger pour tous les évènements de crue</a:t>
            </a:r>
            <a:r>
              <a:rPr lang="fr-FR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63383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CA2F9DA-87B4-ADB4-AEB8-CE056DCC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prévention des inondations en 3 temps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156EBF1-6215-68C5-3E57-4CDACD2D0238}"/>
              </a:ext>
            </a:extLst>
          </p:cNvPr>
          <p:cNvSpPr txBox="1"/>
          <p:nvPr/>
        </p:nvSpPr>
        <p:spPr>
          <a:xfrm>
            <a:off x="73239" y="1117566"/>
            <a:ext cx="8396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Gemapien n’a pas vocation à gérer la crise au delà de ses ouvrages. Il s’agit :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4E9F7BC-F3D4-E568-0344-3B7FA6987D7A}"/>
              </a:ext>
            </a:extLst>
          </p:cNvPr>
          <p:cNvSpPr txBox="1"/>
          <p:nvPr/>
        </p:nvSpPr>
        <p:spPr>
          <a:xfrm>
            <a:off x="73239" y="1690233"/>
            <a:ext cx="3406808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</a:pPr>
            <a:r>
              <a:rPr lang="fr-FR" sz="1800" b="1" kern="140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1) Connaitre et préparer la crue</a:t>
            </a:r>
            <a:endParaRPr lang="fr-FR" sz="1100" kern="1400" dirty="0">
              <a:ln>
                <a:noFill/>
              </a:ln>
              <a:solidFill>
                <a:schemeClr val="accent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DF1F65F-108C-8E74-056F-3677003AF601}"/>
              </a:ext>
            </a:extLst>
          </p:cNvPr>
          <p:cNvSpPr txBox="1"/>
          <p:nvPr/>
        </p:nvSpPr>
        <p:spPr>
          <a:xfrm>
            <a:off x="667305" y="2128066"/>
            <a:ext cx="8617998" cy="1504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19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800" kern="1400" dirty="0">
                <a:ln>
                  <a:noFill/>
                </a:ln>
                <a:effectLst/>
                <a:latin typeface="Calibri" panose="020F0502020204030204" pitchFamily="34" charset="0"/>
              </a:rPr>
              <a:t>Comprendre les évènements potentiels au travers des études</a:t>
            </a:r>
          </a:p>
          <a:p>
            <a:pPr marL="285750" marR="0" indent="-285750" algn="just">
              <a:lnSpc>
                <a:spcPct val="119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800" kern="1400" dirty="0">
                <a:ln>
                  <a:noFill/>
                </a:ln>
                <a:effectLst/>
                <a:latin typeface="Calibri" panose="020F0502020204030204" pitchFamily="34" charset="0"/>
              </a:rPr>
              <a:t> Mener des programmes de travaux </a:t>
            </a:r>
          </a:p>
          <a:p>
            <a:pPr marL="285750" marR="0" indent="-285750" algn="just">
              <a:lnSpc>
                <a:spcPct val="119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kern="1400" dirty="0">
                <a:latin typeface="Calibri" panose="020F0502020204030204" pitchFamily="34" charset="0"/>
              </a:rPr>
              <a:t>Promouvoir la culture du risque</a:t>
            </a:r>
            <a:endParaRPr lang="fr-FR" sz="1800" kern="1400" dirty="0">
              <a:ln>
                <a:noFill/>
              </a:ln>
              <a:effectLst/>
              <a:latin typeface="Calibri" panose="020F0502020204030204" pitchFamily="34" charset="0"/>
            </a:endParaRPr>
          </a:p>
          <a:p>
            <a:pPr marL="285750" marR="0" indent="-285750" algn="just">
              <a:lnSpc>
                <a:spcPct val="119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800" b="1" kern="1400" dirty="0">
                <a:ln>
                  <a:noFill/>
                </a:ln>
                <a:effectLst/>
                <a:latin typeface="Calibri" panose="020F0502020204030204" pitchFamily="34" charset="0"/>
              </a:rPr>
              <a:t> </a:t>
            </a:r>
            <a:r>
              <a:rPr lang="fr-FR" kern="1400" dirty="0">
                <a:latin typeface="Calibri" panose="020F0502020204030204" pitchFamily="34" charset="0"/>
              </a:rPr>
              <a:t>Développer les systèmes de surveillance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934BB14-CF44-5AB0-56BF-1F249E600EA4}"/>
              </a:ext>
            </a:extLst>
          </p:cNvPr>
          <p:cNvSpPr txBox="1"/>
          <p:nvPr/>
        </p:nvSpPr>
        <p:spPr>
          <a:xfrm>
            <a:off x="934373" y="4513969"/>
            <a:ext cx="4534272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fr-FR" sz="1800" b="1" kern="1400" dirty="0">
                <a:ln>
                  <a:noFill/>
                </a:ln>
                <a:solidFill>
                  <a:schemeClr val="accent4"/>
                </a:solidFill>
                <a:effectLst/>
                <a:latin typeface="Calibri" panose="020F0502020204030204" pitchFamily="34" charset="0"/>
              </a:rPr>
              <a:t>2) Surveiller et gérer la situation de crise</a:t>
            </a:r>
            <a:r>
              <a:rPr lang="fr-FR" sz="11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9FD6583-695B-C621-4357-49839FD92598}"/>
              </a:ext>
            </a:extLst>
          </p:cNvPr>
          <p:cNvSpPr txBox="1"/>
          <p:nvPr/>
        </p:nvSpPr>
        <p:spPr>
          <a:xfrm>
            <a:off x="1395643" y="4938206"/>
            <a:ext cx="8440446" cy="1504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19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800" kern="1400" dirty="0">
                <a:ln>
                  <a:noFill/>
                </a:ln>
                <a:effectLst/>
                <a:latin typeface="Calibri" panose="020F0502020204030204" pitchFamily="34" charset="0"/>
              </a:rPr>
              <a:t>Surveiller et informer les élus</a:t>
            </a:r>
          </a:p>
          <a:p>
            <a:pPr marL="285750" marR="0" indent="-285750" algn="just">
              <a:lnSpc>
                <a:spcPct val="119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kern="1400" dirty="0">
                <a:latin typeface="Calibri" panose="020F0502020204030204" pitchFamily="34" charset="0"/>
              </a:rPr>
              <a:t>Récolter la donnée</a:t>
            </a:r>
          </a:p>
          <a:p>
            <a:pPr marL="285750" marR="0" indent="-285750" algn="just">
              <a:lnSpc>
                <a:spcPct val="119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kern="1400" dirty="0">
                <a:latin typeface="Calibri" panose="020F0502020204030204" pitchFamily="34" charset="0"/>
              </a:rPr>
              <a:t>Gérer les ouvrages (barrages et digues)</a:t>
            </a:r>
          </a:p>
          <a:p>
            <a:pPr marL="285750" marR="0" indent="-285750" algn="just">
              <a:lnSpc>
                <a:spcPct val="119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kern="1400" dirty="0">
                <a:latin typeface="Calibri" panose="020F0502020204030204" pitchFamily="34" charset="0"/>
              </a:rPr>
              <a:t>Mise a disposition de moyen  via le centre opérationnel départemental.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635FA35-2EC0-0668-7DAD-EA9DD6B5B2AE}"/>
              </a:ext>
            </a:extLst>
          </p:cNvPr>
          <p:cNvSpPr txBox="1"/>
          <p:nvPr/>
        </p:nvSpPr>
        <p:spPr>
          <a:xfrm>
            <a:off x="5611429" y="2848776"/>
            <a:ext cx="4003829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fr-FR" sz="1800" b="1" kern="1400" dirty="0">
                <a:ln>
                  <a:noFill/>
                </a:ln>
                <a:solidFill>
                  <a:schemeClr val="accent5"/>
                </a:solidFill>
                <a:effectLst/>
                <a:latin typeface="Calibri" panose="020F0502020204030204" pitchFamily="34" charset="0"/>
              </a:rPr>
              <a:t>3) Panser et apprendre de l’évènement</a:t>
            </a:r>
            <a:endParaRPr lang="fr-FR" sz="1100" kern="1400" dirty="0">
              <a:ln>
                <a:noFill/>
              </a:ln>
              <a:solidFill>
                <a:schemeClr val="accent5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39C6BBD-4C47-6681-A08D-478F9721A436}"/>
              </a:ext>
            </a:extLst>
          </p:cNvPr>
          <p:cNvSpPr txBox="1"/>
          <p:nvPr/>
        </p:nvSpPr>
        <p:spPr>
          <a:xfrm>
            <a:off x="6084161" y="3240927"/>
            <a:ext cx="6402283" cy="2202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19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800" kern="1400" dirty="0">
                <a:ln>
                  <a:noFill/>
                </a:ln>
                <a:effectLst/>
                <a:latin typeface="Calibri" panose="020F0502020204030204" pitchFamily="34" charset="0"/>
              </a:rPr>
              <a:t>Inspection et intervention sur les embâcles particulièrement dangereux</a:t>
            </a:r>
          </a:p>
          <a:p>
            <a:pPr marL="285750" marR="0" indent="-285750" algn="just">
              <a:lnSpc>
                <a:spcPct val="119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kern="1400" dirty="0">
                <a:latin typeface="Calibri" panose="020F0502020204030204" pitchFamily="34" charset="0"/>
              </a:rPr>
              <a:t>Recensement des impacts significatifs de la crue</a:t>
            </a:r>
            <a:endParaRPr lang="fr-FR" sz="1800" kern="1400" dirty="0">
              <a:ln>
                <a:noFill/>
              </a:ln>
              <a:effectLst/>
              <a:latin typeface="Calibri" panose="020F0502020204030204" pitchFamily="34" charset="0"/>
            </a:endParaRPr>
          </a:p>
          <a:p>
            <a:pPr marL="285750" marR="0" indent="-285750" algn="just">
              <a:lnSpc>
                <a:spcPct val="119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kern="1400" dirty="0">
                <a:latin typeface="Calibri" panose="020F0502020204030204" pitchFamily="34" charset="0"/>
              </a:rPr>
              <a:t>Analyse de la donnée récoltée et confrontation aux études</a:t>
            </a:r>
          </a:p>
          <a:p>
            <a:pPr marL="285750" marR="0" indent="-285750" algn="just">
              <a:lnSpc>
                <a:spcPct val="119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kern="1400" dirty="0">
                <a:latin typeface="Calibri" panose="020F0502020204030204" pitchFamily="34" charset="0"/>
              </a:rPr>
              <a:t>Etablissement du retour d’expérience</a:t>
            </a:r>
          </a:p>
          <a:p>
            <a:pPr marL="285750" marR="0" indent="-285750" algn="just">
              <a:lnSpc>
                <a:spcPct val="119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fr-FR" kern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26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E4D66-A79D-728B-38E0-928BF879D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020383-EEE0-A41E-7380-4DF84DD4F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GEMAPI en cohérence avec le SAGE</a:t>
            </a:r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6FB3C61-D098-1144-3F08-09D21B1AB758}"/>
              </a:ext>
            </a:extLst>
          </p:cNvPr>
          <p:cNvSpPr txBox="1"/>
          <p:nvPr/>
        </p:nvSpPr>
        <p:spPr>
          <a:xfrm>
            <a:off x="135383" y="744862"/>
            <a:ext cx="3406808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</a:pPr>
            <a:r>
              <a:rPr lang="fr-FR" sz="1800" b="1" kern="140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Connaitre et préparer la crue</a:t>
            </a:r>
            <a:endParaRPr lang="fr-FR" sz="1100" kern="1400" dirty="0">
              <a:ln>
                <a:noFill/>
              </a:ln>
              <a:solidFill>
                <a:schemeClr val="accent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861945B-DF45-E658-F43F-B524180974CF}"/>
              </a:ext>
            </a:extLst>
          </p:cNvPr>
          <p:cNvSpPr txBox="1"/>
          <p:nvPr/>
        </p:nvSpPr>
        <p:spPr>
          <a:xfrm>
            <a:off x="1200900" y="1145356"/>
            <a:ext cx="9103407" cy="1504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19000"/>
              </a:lnSpc>
              <a:spcAft>
                <a:spcPts val="300"/>
              </a:spcAft>
            </a:pPr>
            <a:r>
              <a:rPr lang="fr-FR" sz="1800" b="1" kern="140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</a:rPr>
              <a:t>Comprendre les évènements potentiels au travers des études</a:t>
            </a:r>
          </a:p>
          <a:p>
            <a:pPr marL="742950" lvl="1" indent="-285750" algn="just">
              <a:lnSpc>
                <a:spcPct val="119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kern="1400" dirty="0">
                <a:latin typeface="Calibri" panose="020F0502020204030204" pitchFamily="34" charset="0"/>
              </a:rPr>
              <a:t>Réalisation des études hydrologiques : l’évolution des débits du cours d’eau </a:t>
            </a:r>
          </a:p>
          <a:p>
            <a:pPr marL="742950" lvl="1" indent="-285750" algn="just">
              <a:lnSpc>
                <a:spcPct val="119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kern="1400" dirty="0">
                <a:latin typeface="Calibri" panose="020F0502020204030204" pitchFamily="34" charset="0"/>
              </a:rPr>
              <a:t>Réalisation des études hydrauliques : analyse des débordements et zones inondables</a:t>
            </a:r>
          </a:p>
          <a:p>
            <a:pPr marL="742950" lvl="1" indent="-285750" algn="just">
              <a:lnSpc>
                <a:spcPct val="119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kern="1400" dirty="0">
                <a:latin typeface="Calibri" panose="020F0502020204030204" pitchFamily="34" charset="0"/>
              </a:rPr>
              <a:t> Réalisation des études hydromorphologiques : analyse des formes de la rivière</a:t>
            </a:r>
            <a:endParaRPr lang="fr-FR" sz="1800" kern="140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pic>
        <p:nvPicPr>
          <p:cNvPr id="8" name="Image 7" descr="Une image contenant texte, carte, atlas, diagramme&#10;&#10;Le contenu généré par l’IA peut être incorrect.">
            <a:extLst>
              <a:ext uri="{FF2B5EF4-FFF2-40B4-BE49-F238E27FC236}">
                <a16:creationId xmlns:a16="http://schemas.microsoft.com/office/drawing/2014/main" id="{A5287DF6-C376-1DAD-8386-DA193F0B56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6" b="16764"/>
          <a:stretch/>
        </p:blipFill>
        <p:spPr>
          <a:xfrm>
            <a:off x="639686" y="2818922"/>
            <a:ext cx="7401736" cy="380833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4900ED6-99A6-01A7-A077-1431BD4BF964}"/>
              </a:ext>
            </a:extLst>
          </p:cNvPr>
          <p:cNvSpPr txBox="1"/>
          <p:nvPr/>
        </p:nvSpPr>
        <p:spPr>
          <a:xfrm>
            <a:off x="8147752" y="3586372"/>
            <a:ext cx="38950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Levier du SAGE : cartographier et préserver les zones d'expansion de crues</a:t>
            </a:r>
          </a:p>
        </p:txBody>
      </p:sp>
    </p:spTree>
    <p:extLst>
      <p:ext uri="{BB962C8B-B14F-4D97-AF65-F5344CB8AC3E}">
        <p14:creationId xmlns:p14="http://schemas.microsoft.com/office/powerpoint/2010/main" val="1844145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F6006-D3CA-9FA6-CECC-7DF875E60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C6AAF3-96DE-1452-B5D6-CD125C077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GEMAPI en cohérence avec le SAGE</a:t>
            </a:r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19B496F-D6D8-0573-08E9-A5D5E10E2CB2}"/>
              </a:ext>
            </a:extLst>
          </p:cNvPr>
          <p:cNvSpPr txBox="1"/>
          <p:nvPr/>
        </p:nvSpPr>
        <p:spPr>
          <a:xfrm>
            <a:off x="135383" y="744862"/>
            <a:ext cx="3406808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</a:pPr>
            <a:r>
              <a:rPr lang="fr-FR" sz="1800" b="1" kern="140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Connaitre et préparer la crue</a:t>
            </a:r>
            <a:endParaRPr lang="fr-FR" sz="1100" kern="1400" dirty="0">
              <a:ln>
                <a:noFill/>
              </a:ln>
              <a:solidFill>
                <a:schemeClr val="accent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5DA2473-AA21-7526-FE82-FF8D409391D1}"/>
              </a:ext>
            </a:extLst>
          </p:cNvPr>
          <p:cNvSpPr txBox="1"/>
          <p:nvPr/>
        </p:nvSpPr>
        <p:spPr>
          <a:xfrm>
            <a:off x="1209778" y="1204881"/>
            <a:ext cx="9103407" cy="16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19000"/>
              </a:lnSpc>
              <a:spcAft>
                <a:spcPts val="1200"/>
              </a:spcAft>
            </a:pPr>
            <a:r>
              <a:rPr lang="fr-FR" sz="1800" b="1" kern="140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</a:rPr>
              <a:t>Comprendre les évènements potentiels au travers des études</a:t>
            </a:r>
          </a:p>
          <a:p>
            <a:pPr marL="742950" lvl="1" indent="-285750" algn="just">
              <a:lnSpc>
                <a:spcPct val="119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kern="1400" dirty="0">
                <a:latin typeface="Calibri" panose="020F0502020204030204" pitchFamily="34" charset="0"/>
              </a:rPr>
              <a:t>Réalisation des études hydrologiques : l’évolution des débits du cours d’eau </a:t>
            </a:r>
          </a:p>
          <a:p>
            <a:pPr marL="742950" lvl="1" indent="-285750" algn="just">
              <a:lnSpc>
                <a:spcPct val="119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kern="1400" dirty="0">
                <a:latin typeface="Calibri" panose="020F0502020204030204" pitchFamily="34" charset="0"/>
              </a:rPr>
              <a:t>Réalisation des études hydrauliques : analyse des débordements et zones inondables</a:t>
            </a:r>
          </a:p>
          <a:p>
            <a:pPr marL="742950" lvl="1" indent="-285750" algn="just">
              <a:lnSpc>
                <a:spcPct val="119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kern="1400" dirty="0">
                <a:latin typeface="Calibri" panose="020F0502020204030204" pitchFamily="34" charset="0"/>
              </a:rPr>
              <a:t> Réalisation des études hydromorphologiques : analyse des formes de la rivière</a:t>
            </a:r>
            <a:endParaRPr lang="fr-FR" sz="1800" kern="140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53CB272C-AEB4-C986-E680-FE35835AF337}"/>
              </a:ext>
            </a:extLst>
          </p:cNvPr>
          <p:cNvSpPr/>
          <p:nvPr/>
        </p:nvSpPr>
        <p:spPr>
          <a:xfrm>
            <a:off x="1322772" y="5132772"/>
            <a:ext cx="427237" cy="211866"/>
          </a:xfrm>
          <a:prstGeom prst="rightArrow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3A082CE-9C67-A778-090E-70DADA00AEB5}"/>
              </a:ext>
            </a:extLst>
          </p:cNvPr>
          <p:cNvSpPr txBox="1"/>
          <p:nvPr/>
        </p:nvSpPr>
        <p:spPr>
          <a:xfrm>
            <a:off x="1937552" y="3244333"/>
            <a:ext cx="3673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kern="1400" dirty="0">
                <a:ln>
                  <a:noFill/>
                </a:ln>
                <a:effectLst/>
                <a:latin typeface="Calibri" panose="020F0502020204030204" pitchFamily="34" charset="0"/>
              </a:rPr>
              <a:t>Mener des programmes de travaux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41081DC-02CC-1DD0-B58E-34C47669CA7E}"/>
              </a:ext>
            </a:extLst>
          </p:cNvPr>
          <p:cNvSpPr txBox="1"/>
          <p:nvPr/>
        </p:nvSpPr>
        <p:spPr>
          <a:xfrm>
            <a:off x="1937552" y="4155773"/>
            <a:ext cx="7002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kern="1400" dirty="0">
                <a:latin typeface="Calibri" panose="020F0502020204030204" pitchFamily="34" charset="0"/>
              </a:rPr>
              <a:t>Définir et préserver les espaces de bon fonctionnement 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AC23AC2-B1FD-D57F-FC7D-5B5694B2A88D}"/>
              </a:ext>
            </a:extLst>
          </p:cNvPr>
          <p:cNvSpPr txBox="1"/>
          <p:nvPr/>
        </p:nvSpPr>
        <p:spPr>
          <a:xfrm>
            <a:off x="1937552" y="4998367"/>
            <a:ext cx="3673136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19000"/>
              </a:lnSpc>
              <a:spcAft>
                <a:spcPts val="300"/>
              </a:spcAft>
            </a:pPr>
            <a:r>
              <a:rPr lang="fr-FR" b="1" kern="1400" dirty="0">
                <a:latin typeface="Calibri" panose="020F0502020204030204" pitchFamily="34" charset="0"/>
              </a:rPr>
              <a:t>Promouvoir la culture du risque</a:t>
            </a: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ADA10939-2A85-2CA2-5BF6-23A6A1D51E35}"/>
              </a:ext>
            </a:extLst>
          </p:cNvPr>
          <p:cNvSpPr/>
          <p:nvPr/>
        </p:nvSpPr>
        <p:spPr>
          <a:xfrm>
            <a:off x="1322771" y="4239752"/>
            <a:ext cx="427237" cy="211866"/>
          </a:xfrm>
          <a:prstGeom prst="rightArrow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CEE6AA68-47D9-F471-DCB7-D310A14DFB29}"/>
              </a:ext>
            </a:extLst>
          </p:cNvPr>
          <p:cNvSpPr/>
          <p:nvPr/>
        </p:nvSpPr>
        <p:spPr>
          <a:xfrm>
            <a:off x="1322771" y="3346732"/>
            <a:ext cx="427237" cy="211866"/>
          </a:xfrm>
          <a:prstGeom prst="rightArrow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765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3358A2-66F3-B600-E90C-FCF78D343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GEMAPI en cohérence avec le SAGE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4CE2F7F-770B-E430-B616-AD2AC640EC0F}"/>
              </a:ext>
            </a:extLst>
          </p:cNvPr>
          <p:cNvSpPr txBox="1"/>
          <p:nvPr/>
        </p:nvSpPr>
        <p:spPr>
          <a:xfrm>
            <a:off x="247063" y="1728816"/>
            <a:ext cx="3766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7650"/>
            <a:r>
              <a:rPr lang="fr-FR" u="sng" kern="1400" dirty="0">
                <a:latin typeface="Calibri" panose="020F0502020204030204" pitchFamily="34" charset="0"/>
              </a:rPr>
              <a:t>De réduction de l’aléa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903B805-EAC8-1A08-6969-8023A2FC479E}"/>
              </a:ext>
            </a:extLst>
          </p:cNvPr>
          <p:cNvSpPr txBox="1"/>
          <p:nvPr/>
        </p:nvSpPr>
        <p:spPr>
          <a:xfrm>
            <a:off x="3342455" y="1757430"/>
            <a:ext cx="870454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Gestion des réseaux de noues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Restauration de milieux naturellement mobilisables par la crue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Favoriser le ralentissement des écoulements au travers de :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la restauration du fonctionnement naturel des cours d’eau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D’aménagement d’hydraulique douce dans le cadre de la lutte contre le ruissellement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BB6FA94-8A0B-C323-CC98-C57AC86EB32A}"/>
              </a:ext>
            </a:extLst>
          </p:cNvPr>
          <p:cNvSpPr txBox="1"/>
          <p:nvPr/>
        </p:nvSpPr>
        <p:spPr>
          <a:xfrm>
            <a:off x="247063" y="1251712"/>
            <a:ext cx="63297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kern="140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</a:rPr>
              <a:t>Mener des programmes de travaux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A93D9A3-52D4-C672-D2E7-43E9816964D3}"/>
              </a:ext>
            </a:extLst>
          </p:cNvPr>
          <p:cNvSpPr txBox="1"/>
          <p:nvPr/>
        </p:nvSpPr>
        <p:spPr>
          <a:xfrm>
            <a:off x="3342455" y="5136249"/>
            <a:ext cx="76244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L’aménagement d’ouvrages de protection type digue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L’aménagement d’ouvrage de rétention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6DCD269-FD59-41E6-C20B-1F870794A9CB}"/>
              </a:ext>
            </a:extLst>
          </p:cNvPr>
          <p:cNvSpPr txBox="1"/>
          <p:nvPr/>
        </p:nvSpPr>
        <p:spPr>
          <a:xfrm>
            <a:off x="247063" y="5136249"/>
            <a:ext cx="3353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7650"/>
            <a:r>
              <a:rPr lang="fr-FR" sz="1800" u="sng" kern="1400" dirty="0">
                <a:ln>
                  <a:noFill/>
                </a:ln>
                <a:effectLst/>
                <a:latin typeface="Calibri" panose="020F0502020204030204" pitchFamily="34" charset="0"/>
              </a:rPr>
              <a:t>De protection des enjeux </a:t>
            </a:r>
            <a:endParaRPr lang="fr-FR" u="sng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3DF5708-9138-DD1F-6939-939F65167BAB}"/>
              </a:ext>
            </a:extLst>
          </p:cNvPr>
          <p:cNvSpPr txBox="1"/>
          <p:nvPr/>
        </p:nvSpPr>
        <p:spPr>
          <a:xfrm>
            <a:off x="445477" y="4277836"/>
            <a:ext cx="10599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Leviers du SAGE : Préserver le lit mineur des cours d’eau, les zones humides et les zones inondables</a:t>
            </a:r>
          </a:p>
          <a:p>
            <a:pPr algn="ctr"/>
            <a:r>
              <a:rPr lang="fr-FR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Favoriser la prise en charge de l’enjeu de lutte contre le ruissellement et l'érosion des sols </a:t>
            </a:r>
            <a:endParaRPr lang="fr-FR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332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5699CD-38EB-5D25-E39F-C21D1BC30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GEMAPI en cohérence avec le SAGE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A57A5B2-9FE9-E8A4-0CD1-9B81C6CA095C}"/>
              </a:ext>
            </a:extLst>
          </p:cNvPr>
          <p:cNvSpPr txBox="1"/>
          <p:nvPr/>
        </p:nvSpPr>
        <p:spPr>
          <a:xfrm>
            <a:off x="445477" y="1235760"/>
            <a:ext cx="63253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kern="1400" dirty="0">
                <a:solidFill>
                  <a:schemeClr val="accent2"/>
                </a:solidFill>
                <a:latin typeface="Calibri" panose="020F0502020204030204" pitchFamily="34" charset="0"/>
              </a:rPr>
              <a:t>Définir les espaces de bon fonctionnement </a:t>
            </a:r>
            <a:endParaRPr lang="fr-FR" sz="2000" dirty="0">
              <a:solidFill>
                <a:schemeClr val="accent2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B65921-8C60-2CBA-4CF8-60AA7C6BD2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88" y="2391296"/>
            <a:ext cx="10201624" cy="3796439"/>
          </a:xfrm>
          <a:prstGeom prst="rect">
            <a:avLst/>
          </a:prstGeom>
          <a:noFill/>
        </p:spPr>
      </p:pic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5101AFE3-E5F6-32BF-A6AC-93601AECF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605251"/>
              </p:ext>
            </p:extLst>
          </p:nvPr>
        </p:nvGraphicFramePr>
        <p:xfrm>
          <a:off x="1517096" y="1772821"/>
          <a:ext cx="81279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12228879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2432737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078637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accent1"/>
                          </a:solidFill>
                        </a:rPr>
                        <a:t>Hydraulique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Morphologique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Ecologique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90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366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C6837-1AA9-5B05-8369-1E79A10C0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734729-FA41-3A99-7F0B-97D135ED3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GEMAPI en cohérence avec le SAGE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B3EEDA9-D2D8-0C6D-2F41-E6467DEAF0EF}"/>
              </a:ext>
            </a:extLst>
          </p:cNvPr>
          <p:cNvSpPr txBox="1"/>
          <p:nvPr/>
        </p:nvSpPr>
        <p:spPr>
          <a:xfrm>
            <a:off x="445477" y="1235760"/>
            <a:ext cx="63253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kern="1400" dirty="0">
                <a:solidFill>
                  <a:schemeClr val="accent2"/>
                </a:solidFill>
                <a:latin typeface="Calibri" panose="020F0502020204030204" pitchFamily="34" charset="0"/>
              </a:rPr>
              <a:t>Définir les espaces de bon fonctionnement </a:t>
            </a:r>
            <a:endParaRPr lang="fr-FR" sz="2000" dirty="0">
              <a:solidFill>
                <a:schemeClr val="accent2"/>
              </a:solidFill>
            </a:endParaRP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306DED2D-F76E-24FB-DBBA-807F763BD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608166"/>
              </p:ext>
            </p:extLst>
          </p:nvPr>
        </p:nvGraphicFramePr>
        <p:xfrm>
          <a:off x="1517096" y="1772821"/>
          <a:ext cx="81279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12228879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2432737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078637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Hydraulique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accent4"/>
                          </a:solidFill>
                        </a:rPr>
                        <a:t>Morphologique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Ecologique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90383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9B0276-FC8E-8535-9DA1-8133AA0B65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17" y="2378266"/>
            <a:ext cx="10088582" cy="379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5490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94AC1-54CC-E3FA-C14D-D8FB49850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AEA469-24AA-A2D7-A58E-C43EDF7E5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GEMAPI en cohérence avec le SAGE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2433BF6-0FAE-5BED-6384-243979025A1B}"/>
              </a:ext>
            </a:extLst>
          </p:cNvPr>
          <p:cNvSpPr txBox="1"/>
          <p:nvPr/>
        </p:nvSpPr>
        <p:spPr>
          <a:xfrm>
            <a:off x="445477" y="1235760"/>
            <a:ext cx="63253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kern="1400" dirty="0">
                <a:solidFill>
                  <a:schemeClr val="accent2"/>
                </a:solidFill>
                <a:latin typeface="Calibri" panose="020F0502020204030204" pitchFamily="34" charset="0"/>
              </a:rPr>
              <a:t>Définir les espaces de bon fonctionnement </a:t>
            </a:r>
            <a:endParaRPr lang="fr-FR" sz="2000" dirty="0">
              <a:solidFill>
                <a:schemeClr val="accent2"/>
              </a:solidFill>
            </a:endParaRP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BC3C4CD0-EF42-CE60-BF80-F5D87AC5E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86515"/>
              </p:ext>
            </p:extLst>
          </p:nvPr>
        </p:nvGraphicFramePr>
        <p:xfrm>
          <a:off x="1517096" y="1772821"/>
          <a:ext cx="8127999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12228879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2432737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078637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Hydraulique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Morphologique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Ecologique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90383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FD66CBAB-585F-3515-25EB-93503C9AE2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53" y="2387143"/>
            <a:ext cx="9920637" cy="379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61738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SDDEA 201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E5CA7"/>
      </a:accent1>
      <a:accent2>
        <a:srgbClr val="84C3DF"/>
      </a:accent2>
      <a:accent3>
        <a:srgbClr val="3F83C5"/>
      </a:accent3>
      <a:accent4>
        <a:srgbClr val="EEC109"/>
      </a:accent4>
      <a:accent5>
        <a:srgbClr val="95BE72"/>
      </a:accent5>
      <a:accent6>
        <a:srgbClr val="7EBAA7"/>
      </a:accent6>
      <a:hlink>
        <a:srgbClr val="23387B"/>
      </a:hlink>
      <a:folHlink>
        <a:srgbClr val="6F492B"/>
      </a:folHlink>
    </a:clrScheme>
    <a:fontScheme name="Tahoma Charte graphiqu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EFAB2BEB67704CBE815AE9C5443F56" ma:contentTypeVersion="0" ma:contentTypeDescription="Crée un document." ma:contentTypeScope="" ma:versionID="cd9798e1e69a345a669cb285f3a27d6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08040F-F53D-477B-8A17-D9CCF0AB4D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ACF440F-10D2-4252-B898-72E458577D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DB2A6B-291C-4B6B-AAFB-D3F336F26BC7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20800</TotalTime>
  <Words>695</Words>
  <Application>Microsoft Office PowerPoint</Application>
  <PresentationFormat>Grand écran</PresentationFormat>
  <Paragraphs>92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Tahoma</vt:lpstr>
      <vt:lpstr>Wingdings</vt:lpstr>
      <vt:lpstr>Thème Office</vt:lpstr>
      <vt:lpstr>Le SAGE Un appui à la prévention des inondations</vt:lpstr>
      <vt:lpstr>Qu’est-ce que la GeMAPI</vt:lpstr>
      <vt:lpstr>La prévention des inondations en 3 temps</vt:lpstr>
      <vt:lpstr>La GEMAPI en cohérence avec le SAGE</vt:lpstr>
      <vt:lpstr>La GEMAPI en cohérence avec le SAGE</vt:lpstr>
      <vt:lpstr>La GEMAPI en cohérence avec le SAGE</vt:lpstr>
      <vt:lpstr>La GEMAPI en cohérence avec le SAGE</vt:lpstr>
      <vt:lpstr>La GEMAPI en cohérence avec le SAGE</vt:lpstr>
      <vt:lpstr>La GEMAPI en cohérence avec le SAGE</vt:lpstr>
      <vt:lpstr>La GEMAPI en cohérence avec le SAGE</vt:lpstr>
      <vt:lpstr>La GEMAPI en cohérence avec le SAGE avant tout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Grasset Aurore</dc:creator>
  <cp:lastModifiedBy>FOURNIER Tristan</cp:lastModifiedBy>
  <cp:revision>215</cp:revision>
  <cp:lastPrinted>2018-09-18T09:56:00Z</cp:lastPrinted>
  <dcterms:created xsi:type="dcterms:W3CDTF">2018-06-11T12:23:24Z</dcterms:created>
  <dcterms:modified xsi:type="dcterms:W3CDTF">2025-03-04T13:35:17Z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0x0101003CEFAB2BEB67704CBE815AE9C5443F56</vt:lpwstr>
  </property>
</Properties>
</file>